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Default Extension="svg" ContentType="image/svg+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8288000" cy="10287000"/>
  <p:notesSz cx="6858000" cy="9144000"/>
  <p:embeddedFontLst>
    <p:embeddedFont>
      <p:font typeface="Calibri" pitchFamily="34" charset="0"/>
      <p:regular r:id="rId19"/>
      <p:bold r:id="rId20"/>
      <p:italic r:id="rId21"/>
      <p:boldItalic r:id="rId22"/>
    </p:embeddedFont>
    <p:embeddedFont>
      <p:font typeface="Canva Sans"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autoAdjust="0"/>
    <p:restoredTop sz="94622" autoAdjust="0"/>
  </p:normalViewPr>
  <p:slideViewPr>
    <p:cSldViewPr>
      <p:cViewPr varScale="1">
        <p:scale>
          <a:sx n="56" d="100"/>
          <a:sy n="56" d="100"/>
        </p:scale>
        <p:origin x="-74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10.png>
</file>

<file path=ppt/media/image11.png>
</file>

<file path=ppt/media/image11.svg>
</file>

<file path=ppt/media/image12.png>
</file>

<file path=ppt/media/image13.jpeg>
</file>

<file path=ppt/media/image14.png>
</file>

<file path=ppt/media/image15.png>
</file>

<file path=ppt/media/image16.png>
</file>

<file path=ppt/media/image17.png>
</file>

<file path=ppt/media/image2.png>
</file>

<file path=ppt/media/image2.svg>
</file>

<file path=ppt/media/image22.svg>
</file>

<file path=ppt/media/image24.svg>
</file>

<file path=ppt/media/image3.png>
</file>

<file path=ppt/media/image4.png>
</file>

<file path=ppt/media/image4.svg>
</file>

<file path=ppt/media/image5.png>
</file>

<file path=ppt/media/image6.png>
</file>

<file path=ppt/media/image6.svg>
</file>

<file path=ppt/media/image7.png>
</file>

<file path=ppt/media/image8.png>
</file>

<file path=ppt/media/image9.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11/27/2023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jpe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video" Target="file:///D:\Documents\Resources\Fifth%20Sem%20Material\EE307\WhatsApp%20Video%202023-11-27%20at%2016.36.11_22b95080.mp4" TargetMode="External"/><Relationship Id="rId5" Type="http://schemas.openxmlformats.org/officeDocument/2006/relationships/image" Target="../media/image14.png"/><Relationship Id="rId4" Type="http://schemas.openxmlformats.org/officeDocument/2006/relationships/image" Target="../media/image11.svg"/></Relationships>
</file>

<file path=ppt/slides/_rels/slide13.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5.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Freeform 2"/>
          <p:cNvSpPr/>
          <p:nvPr/>
        </p:nvSpPr>
        <p:spPr>
          <a:xfrm rot="211599" flipH="1">
            <a:off x="3417775" y="567484"/>
            <a:ext cx="18735059" cy="9231274"/>
          </a:xfrm>
          <a:custGeom>
            <a:avLst/>
            <a:gdLst/>
            <a:ahLst/>
            <a:cxnLst/>
            <a:rect l="l" t="t" r="r" b="b"/>
            <a:pathLst>
              <a:path w="18735059" h="9231274">
                <a:moveTo>
                  <a:pt x="18735059" y="0"/>
                </a:moveTo>
                <a:lnTo>
                  <a:pt x="0" y="0"/>
                </a:lnTo>
                <a:lnTo>
                  <a:pt x="0" y="9231275"/>
                </a:lnTo>
                <a:lnTo>
                  <a:pt x="18735059" y="9231275"/>
                </a:lnTo>
                <a:lnTo>
                  <a:pt x="18735059" y="0"/>
                </a:lnTo>
                <a:close/>
              </a:path>
            </a:pathLst>
          </a:custGeom>
          <a:blipFill>
            <a:blip r:embed="rId2">
              <a:alphaModFix amt="46000"/>
              <a:extLst>
                <a:ext uri="{96DAC541-7B7A-43D3-8B79-37D633B846F1}">
                  <asvg:svgBlip xmlns="" xmlns:asvg="http://schemas.microsoft.com/office/drawing/2016/SVG/main" r:embed="rId3"/>
                </a:ext>
              </a:extLst>
            </a:blip>
            <a:stretch>
              <a:fillRect/>
            </a:stretch>
          </a:blipFill>
        </p:spPr>
      </p:sp>
      <p:sp>
        <p:nvSpPr>
          <p:cNvPr id="3" name="Freeform 3"/>
          <p:cNvSpPr/>
          <p:nvPr/>
        </p:nvSpPr>
        <p:spPr>
          <a:xfrm>
            <a:off x="0" y="-1184232"/>
            <a:ext cx="12655463" cy="12655463"/>
          </a:xfrm>
          <a:custGeom>
            <a:avLst/>
            <a:gdLst/>
            <a:ahLst/>
            <a:cxnLst/>
            <a:rect l="l" t="t" r="r" b="b"/>
            <a:pathLst>
              <a:path w="12655463" h="12655463">
                <a:moveTo>
                  <a:pt x="0" y="0"/>
                </a:moveTo>
                <a:lnTo>
                  <a:pt x="12655463" y="0"/>
                </a:lnTo>
                <a:lnTo>
                  <a:pt x="12655463" y="12655464"/>
                </a:lnTo>
                <a:lnTo>
                  <a:pt x="0" y="12655464"/>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sp>
        <p:nvSpPr>
          <p:cNvPr id="5" name="TextBox 5"/>
          <p:cNvSpPr txBox="1"/>
          <p:nvPr/>
        </p:nvSpPr>
        <p:spPr>
          <a:xfrm>
            <a:off x="1066800" y="1156068"/>
            <a:ext cx="7134677" cy="571470"/>
          </a:xfrm>
          <a:prstGeom prst="rect">
            <a:avLst/>
          </a:prstGeom>
        </p:spPr>
        <p:txBody>
          <a:bodyPr lIns="0" tIns="0" rIns="0" bIns="0" rtlCol="0" anchor="t">
            <a:spAutoFit/>
          </a:bodyPr>
          <a:lstStyle/>
          <a:p>
            <a:pPr>
              <a:lnSpc>
                <a:spcPts val="4201"/>
              </a:lnSpc>
              <a:spcBef>
                <a:spcPct val="0"/>
              </a:spcBef>
            </a:pPr>
            <a:r>
              <a:rPr lang="en-US" sz="3001" dirty="0">
                <a:solidFill>
                  <a:srgbClr val="FFFFFF"/>
                </a:solidFill>
                <a:latin typeface="Codec Pro Bold"/>
              </a:rPr>
              <a:t>EE307 Communication Systems</a:t>
            </a:r>
          </a:p>
        </p:txBody>
      </p:sp>
      <p:sp>
        <p:nvSpPr>
          <p:cNvPr id="6" name="TextBox 6"/>
          <p:cNvSpPr txBox="1"/>
          <p:nvPr/>
        </p:nvSpPr>
        <p:spPr>
          <a:xfrm>
            <a:off x="1028700" y="5675738"/>
            <a:ext cx="16230600" cy="1619892"/>
          </a:xfrm>
          <a:prstGeom prst="rect">
            <a:avLst/>
          </a:prstGeom>
        </p:spPr>
        <p:txBody>
          <a:bodyPr lIns="0" tIns="0" rIns="0" bIns="0" rtlCol="0" anchor="t">
            <a:spAutoFit/>
          </a:bodyPr>
          <a:lstStyle/>
          <a:p>
            <a:pPr>
              <a:lnSpc>
                <a:spcPts val="10900"/>
              </a:lnSpc>
            </a:pPr>
            <a:r>
              <a:rPr lang="en-US" sz="10900">
                <a:solidFill>
                  <a:srgbClr val="FFFFFF"/>
                </a:solidFill>
                <a:latin typeface="Codec Pro Bold"/>
              </a:rPr>
              <a:t>SHIFT KEYING</a:t>
            </a:r>
          </a:p>
        </p:txBody>
      </p:sp>
      <p:sp>
        <p:nvSpPr>
          <p:cNvPr id="7" name="TextBox 7"/>
          <p:cNvSpPr txBox="1"/>
          <p:nvPr/>
        </p:nvSpPr>
        <p:spPr>
          <a:xfrm>
            <a:off x="1066800" y="3360123"/>
            <a:ext cx="8357109" cy="746155"/>
          </a:xfrm>
          <a:prstGeom prst="rect">
            <a:avLst/>
          </a:prstGeom>
        </p:spPr>
        <p:txBody>
          <a:bodyPr lIns="0" tIns="0" rIns="0" bIns="0" rtlCol="0" anchor="t">
            <a:spAutoFit/>
          </a:bodyPr>
          <a:lstStyle/>
          <a:p>
            <a:pPr>
              <a:lnSpc>
                <a:spcPts val="5001"/>
              </a:lnSpc>
            </a:pPr>
            <a:r>
              <a:rPr lang="en-US" sz="5001">
                <a:solidFill>
                  <a:srgbClr val="FFFFFF"/>
                </a:solidFill>
                <a:latin typeface="Codec Pro Bold"/>
              </a:rPr>
              <a:t>DEMONSTRATION OF</a:t>
            </a:r>
          </a:p>
        </p:txBody>
      </p:sp>
      <p:sp>
        <p:nvSpPr>
          <p:cNvPr id="8" name="TextBox 8"/>
          <p:cNvSpPr txBox="1"/>
          <p:nvPr/>
        </p:nvSpPr>
        <p:spPr>
          <a:xfrm>
            <a:off x="1028700" y="4142744"/>
            <a:ext cx="16230600" cy="1783714"/>
          </a:xfrm>
          <a:prstGeom prst="rect">
            <a:avLst/>
          </a:prstGeom>
        </p:spPr>
        <p:txBody>
          <a:bodyPr lIns="0" tIns="0" rIns="0" bIns="0" rtlCol="0" anchor="t">
            <a:spAutoFit/>
          </a:bodyPr>
          <a:lstStyle/>
          <a:p>
            <a:pPr>
              <a:lnSpc>
                <a:spcPts val="12099"/>
              </a:lnSpc>
            </a:pPr>
            <a:r>
              <a:rPr lang="en-US" sz="12099">
                <a:solidFill>
                  <a:srgbClr val="FFFFFF"/>
                </a:solidFill>
                <a:latin typeface="Codec Pro Bold"/>
              </a:rPr>
              <a:t>FREQUENCY</a:t>
            </a:r>
          </a:p>
        </p:txBody>
      </p:sp>
      <p:sp>
        <p:nvSpPr>
          <p:cNvPr id="9" name="TextBox 5"/>
          <p:cNvSpPr txBox="1"/>
          <p:nvPr/>
        </p:nvSpPr>
        <p:spPr>
          <a:xfrm>
            <a:off x="1142944" y="8358210"/>
            <a:ext cx="7134677" cy="491545"/>
          </a:xfrm>
          <a:prstGeom prst="rect">
            <a:avLst/>
          </a:prstGeom>
        </p:spPr>
        <p:txBody>
          <a:bodyPr lIns="0" tIns="0" rIns="0" bIns="0" rtlCol="0" anchor="t">
            <a:spAutoFit/>
          </a:bodyPr>
          <a:lstStyle/>
          <a:p>
            <a:pPr>
              <a:lnSpc>
                <a:spcPts val="4201"/>
              </a:lnSpc>
              <a:spcBef>
                <a:spcPct val="0"/>
              </a:spcBef>
            </a:pPr>
            <a:r>
              <a:rPr lang="en-US" sz="3001" dirty="0" smtClean="0">
                <a:solidFill>
                  <a:srgbClr val="FFFFFF"/>
                </a:solidFill>
                <a:latin typeface="Codec Pro Bold"/>
              </a:rPr>
              <a:t>Presented by  	Group 8</a:t>
            </a:r>
            <a:endParaRPr lang="en-US" sz="3001" dirty="0">
              <a:solidFill>
                <a:srgbClr val="FFFFFF"/>
              </a:solidFill>
              <a:latin typeface="Codec Pro Bold"/>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grpSp>
        <p:nvGrpSpPr>
          <p:cNvPr id="2" name="Group 2"/>
          <p:cNvGrpSpPr/>
          <p:nvPr/>
        </p:nvGrpSpPr>
        <p:grpSpPr>
          <a:xfrm>
            <a:off x="-500130" y="-357226"/>
            <a:ext cx="7575568" cy="2000795"/>
            <a:chOff x="0" y="0"/>
            <a:chExt cx="10100757" cy="2667727"/>
          </a:xfrm>
        </p:grpSpPr>
        <p:sp>
          <p:nvSpPr>
            <p:cNvPr id="3" name="Freeform 3"/>
            <p:cNvSpPr/>
            <p:nvPr/>
          </p:nvSpPr>
          <p:spPr>
            <a:xfrm flipH="1">
              <a:off x="6712672" y="12700"/>
              <a:ext cx="3388086" cy="2655027"/>
            </a:xfrm>
            <a:custGeom>
              <a:avLst/>
              <a:gdLst/>
              <a:ahLst/>
              <a:cxnLst/>
              <a:rect l="l" t="t" r="r" b="b"/>
              <a:pathLst>
                <a:path w="3388086" h="2655027">
                  <a:moveTo>
                    <a:pt x="3388085" y="0"/>
                  </a:moveTo>
                  <a:lnTo>
                    <a:pt x="0" y="0"/>
                  </a:lnTo>
                  <a:lnTo>
                    <a:pt x="0" y="2655027"/>
                  </a:lnTo>
                  <a:lnTo>
                    <a:pt x="3388085" y="2655027"/>
                  </a:lnTo>
                  <a:lnTo>
                    <a:pt x="3388085"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4" name="Freeform 4"/>
            <p:cNvSpPr/>
            <p:nvPr/>
          </p:nvSpPr>
          <p:spPr>
            <a:xfrm>
              <a:off x="3349986"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5" name="Freeform 5"/>
            <p:cNvSpPr/>
            <p:nvPr/>
          </p:nvSpPr>
          <p:spPr>
            <a:xfrm flipH="1">
              <a:off x="0"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2">
                <a:extLst>
                  <a:ext uri="{96DAC541-7B7A-43D3-8B79-37D633B846F1}">
                    <asvg:svgBlip xmlns="" xmlns:asvg="http://schemas.microsoft.com/office/drawing/2016/SVG/main" r:embed="rId3"/>
                  </a:ext>
                </a:extLst>
              </a:blip>
              <a:stretch>
                <a:fillRect/>
              </a:stretch>
            </a:blipFill>
          </p:spPr>
        </p:sp>
      </p:grpSp>
      <p:sp>
        <p:nvSpPr>
          <p:cNvPr id="6" name="TextBox 6"/>
          <p:cNvSpPr txBox="1"/>
          <p:nvPr/>
        </p:nvSpPr>
        <p:spPr>
          <a:xfrm>
            <a:off x="6355052" y="285716"/>
            <a:ext cx="11389758" cy="1123950"/>
          </a:xfrm>
          <a:prstGeom prst="rect">
            <a:avLst/>
          </a:prstGeom>
        </p:spPr>
        <p:txBody>
          <a:bodyPr lIns="0" tIns="0" rIns="0" bIns="0" rtlCol="0" anchor="t">
            <a:spAutoFit/>
          </a:bodyPr>
          <a:lstStyle/>
          <a:p>
            <a:pPr algn="r">
              <a:lnSpc>
                <a:spcPts val="7500"/>
              </a:lnSpc>
            </a:pPr>
            <a:r>
              <a:rPr lang="en-US" sz="7500" dirty="0">
                <a:solidFill>
                  <a:srgbClr val="FFFFFF"/>
                </a:solidFill>
                <a:latin typeface="Codec Pro Bold"/>
              </a:rPr>
              <a:t>MULTISIM SIMULATION</a:t>
            </a:r>
          </a:p>
        </p:txBody>
      </p:sp>
      <p:sp>
        <p:nvSpPr>
          <p:cNvPr id="7" name="Freeform 7"/>
          <p:cNvSpPr/>
          <p:nvPr/>
        </p:nvSpPr>
        <p:spPr>
          <a:xfrm>
            <a:off x="1028700" y="1327760"/>
            <a:ext cx="9850169" cy="4266839"/>
          </a:xfrm>
          <a:custGeom>
            <a:avLst/>
            <a:gdLst/>
            <a:ahLst/>
            <a:cxnLst/>
            <a:rect l="l" t="t" r="r" b="b"/>
            <a:pathLst>
              <a:path w="9850169" h="4266839">
                <a:moveTo>
                  <a:pt x="0" y="0"/>
                </a:moveTo>
                <a:lnTo>
                  <a:pt x="9850169" y="0"/>
                </a:lnTo>
                <a:lnTo>
                  <a:pt x="9850169" y="4266839"/>
                </a:lnTo>
                <a:lnTo>
                  <a:pt x="0" y="4266839"/>
                </a:lnTo>
                <a:lnTo>
                  <a:pt x="0" y="0"/>
                </a:lnTo>
                <a:close/>
              </a:path>
            </a:pathLst>
          </a:custGeom>
          <a:blipFill>
            <a:blip r:embed="rId4"/>
            <a:stretch>
              <a:fillRect t="-6172" b="-11279"/>
            </a:stretch>
          </a:blipFill>
        </p:spPr>
      </p:sp>
      <p:sp>
        <p:nvSpPr>
          <p:cNvPr id="8" name="TextBox 8"/>
          <p:cNvSpPr txBox="1"/>
          <p:nvPr/>
        </p:nvSpPr>
        <p:spPr>
          <a:xfrm>
            <a:off x="11858879" y="2361012"/>
            <a:ext cx="4464806" cy="3037840"/>
          </a:xfrm>
          <a:prstGeom prst="rect">
            <a:avLst/>
          </a:prstGeom>
        </p:spPr>
        <p:txBody>
          <a:bodyPr lIns="0" tIns="0" rIns="0" bIns="0" rtlCol="0" anchor="t">
            <a:spAutoFit/>
          </a:bodyPr>
          <a:lstStyle/>
          <a:p>
            <a:pPr>
              <a:lnSpc>
                <a:spcPts val="4759"/>
              </a:lnSpc>
            </a:pPr>
            <a:r>
              <a:rPr lang="en-US" sz="3399">
                <a:solidFill>
                  <a:srgbClr val="FCFCFC"/>
                </a:solidFill>
                <a:latin typeface="Codec Pro"/>
              </a:rPr>
              <a:t>This is the circuit signifying modulating  circuit implemented on Multisim</a:t>
            </a:r>
          </a:p>
        </p:txBody>
      </p:sp>
      <p:sp>
        <p:nvSpPr>
          <p:cNvPr id="9" name="TextBox 9"/>
          <p:cNvSpPr txBox="1"/>
          <p:nvPr/>
        </p:nvSpPr>
        <p:spPr>
          <a:xfrm>
            <a:off x="14902560" y="1070970"/>
            <a:ext cx="2842249" cy="654973"/>
          </a:xfrm>
          <a:prstGeom prst="rect">
            <a:avLst/>
          </a:prstGeom>
        </p:spPr>
        <p:txBody>
          <a:bodyPr lIns="0" tIns="0" rIns="0" bIns="0" rtlCol="0" anchor="t">
            <a:spAutoFit/>
          </a:bodyPr>
          <a:lstStyle/>
          <a:p>
            <a:pPr algn="r">
              <a:lnSpc>
                <a:spcPts val="4849"/>
              </a:lnSpc>
            </a:pPr>
            <a:r>
              <a:rPr lang="en-US" sz="3463">
                <a:solidFill>
                  <a:srgbClr val="FFFFFF"/>
                </a:solidFill>
                <a:latin typeface="Codec Pro"/>
              </a:rPr>
              <a:t>(continued)</a:t>
            </a:r>
          </a:p>
        </p:txBody>
      </p:sp>
      <p:sp>
        <p:nvSpPr>
          <p:cNvPr id="10" name="Freeform 10"/>
          <p:cNvSpPr/>
          <p:nvPr/>
        </p:nvSpPr>
        <p:spPr>
          <a:xfrm>
            <a:off x="1028700" y="5718424"/>
            <a:ext cx="9850169" cy="4266839"/>
          </a:xfrm>
          <a:custGeom>
            <a:avLst/>
            <a:gdLst/>
            <a:ahLst/>
            <a:cxnLst/>
            <a:rect l="l" t="t" r="r" b="b"/>
            <a:pathLst>
              <a:path w="9850169" h="4266839">
                <a:moveTo>
                  <a:pt x="0" y="0"/>
                </a:moveTo>
                <a:lnTo>
                  <a:pt x="9850169" y="0"/>
                </a:lnTo>
                <a:lnTo>
                  <a:pt x="9850169" y="4266838"/>
                </a:lnTo>
                <a:lnTo>
                  <a:pt x="0" y="4266838"/>
                </a:lnTo>
                <a:lnTo>
                  <a:pt x="0" y="0"/>
                </a:lnTo>
                <a:close/>
              </a:path>
            </a:pathLst>
          </a:custGeom>
          <a:blipFill>
            <a:blip r:embed="rId5"/>
            <a:stretch>
              <a:fillRect l="-1461" r="-1461"/>
            </a:stretch>
          </a:blipFill>
        </p:spPr>
      </p:sp>
      <p:sp>
        <p:nvSpPr>
          <p:cNvPr id="11" name="TextBox 11"/>
          <p:cNvSpPr txBox="1"/>
          <p:nvPr/>
        </p:nvSpPr>
        <p:spPr>
          <a:xfrm>
            <a:off x="11858879" y="6271010"/>
            <a:ext cx="4464806" cy="3037840"/>
          </a:xfrm>
          <a:prstGeom prst="rect">
            <a:avLst/>
          </a:prstGeom>
        </p:spPr>
        <p:txBody>
          <a:bodyPr lIns="0" tIns="0" rIns="0" bIns="0" rtlCol="0" anchor="t">
            <a:spAutoFit/>
          </a:bodyPr>
          <a:lstStyle/>
          <a:p>
            <a:pPr>
              <a:lnSpc>
                <a:spcPts val="4759"/>
              </a:lnSpc>
            </a:pPr>
            <a:r>
              <a:rPr lang="en-US" sz="3399">
                <a:solidFill>
                  <a:srgbClr val="FCFCFC"/>
                </a:solidFill>
                <a:latin typeface="Codec Pro"/>
              </a:rPr>
              <a:t>This is the circuit signifying demodulating  circuit implemented on Multisim</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6181867" y="723627"/>
            <a:ext cx="11389758" cy="1123950"/>
          </a:xfrm>
          <a:prstGeom prst="rect">
            <a:avLst/>
          </a:prstGeom>
        </p:spPr>
        <p:txBody>
          <a:bodyPr lIns="0" tIns="0" rIns="0" bIns="0" rtlCol="0" anchor="t">
            <a:spAutoFit/>
          </a:bodyPr>
          <a:lstStyle/>
          <a:p>
            <a:pPr algn="r">
              <a:lnSpc>
                <a:spcPts val="7500"/>
              </a:lnSpc>
            </a:pPr>
            <a:r>
              <a:rPr lang="en-US" sz="7500">
                <a:solidFill>
                  <a:srgbClr val="FFFFFF"/>
                </a:solidFill>
                <a:latin typeface="Codec Pro Bold"/>
              </a:rPr>
              <a:t>MULTISIM SIMULATION</a:t>
            </a:r>
          </a:p>
        </p:txBody>
      </p:sp>
      <p:sp>
        <p:nvSpPr>
          <p:cNvPr id="3" name="Freeform 3"/>
          <p:cNvSpPr/>
          <p:nvPr/>
        </p:nvSpPr>
        <p:spPr>
          <a:xfrm>
            <a:off x="2255972" y="4691140"/>
            <a:ext cx="13776057" cy="5221892"/>
          </a:xfrm>
          <a:custGeom>
            <a:avLst/>
            <a:gdLst/>
            <a:ahLst/>
            <a:cxnLst/>
            <a:rect l="l" t="t" r="r" b="b"/>
            <a:pathLst>
              <a:path w="13776057" h="5221892">
                <a:moveTo>
                  <a:pt x="0" y="0"/>
                </a:moveTo>
                <a:lnTo>
                  <a:pt x="13776056" y="0"/>
                </a:lnTo>
                <a:lnTo>
                  <a:pt x="13776056" y="5221892"/>
                </a:lnTo>
                <a:lnTo>
                  <a:pt x="0" y="5221892"/>
                </a:lnTo>
                <a:lnTo>
                  <a:pt x="0" y="0"/>
                </a:lnTo>
                <a:close/>
              </a:path>
            </a:pathLst>
          </a:custGeom>
          <a:blipFill>
            <a:blip r:embed="rId2"/>
            <a:stretch>
              <a:fillRect t="-31336" b="-17058"/>
            </a:stretch>
          </a:blipFill>
        </p:spPr>
      </p:sp>
      <p:sp>
        <p:nvSpPr>
          <p:cNvPr id="4" name="TextBox 4"/>
          <p:cNvSpPr txBox="1"/>
          <p:nvPr/>
        </p:nvSpPr>
        <p:spPr>
          <a:xfrm>
            <a:off x="337417" y="2741098"/>
            <a:ext cx="8449023" cy="1213785"/>
          </a:xfrm>
          <a:prstGeom prst="rect">
            <a:avLst/>
          </a:prstGeom>
        </p:spPr>
        <p:txBody>
          <a:bodyPr lIns="0" tIns="0" rIns="0" bIns="0" rtlCol="0" anchor="t">
            <a:spAutoFit/>
          </a:bodyPr>
          <a:lstStyle/>
          <a:p>
            <a:pPr marL="993881" lvl="1" indent="-496941" algn="just">
              <a:lnSpc>
                <a:spcPts val="4833"/>
              </a:lnSpc>
              <a:buFont typeface="Arial"/>
              <a:buChar char="•"/>
            </a:pPr>
            <a:r>
              <a:rPr lang="en-US" sz="4603">
                <a:solidFill>
                  <a:srgbClr val="DFDFDF"/>
                </a:solidFill>
                <a:latin typeface="Codec Pro Bold"/>
              </a:rPr>
              <a:t>Results And WaveForm</a:t>
            </a:r>
          </a:p>
          <a:p>
            <a:pPr algn="just">
              <a:lnSpc>
                <a:spcPts val="4019"/>
              </a:lnSpc>
            </a:pPr>
            <a:endParaRPr/>
          </a:p>
        </p:txBody>
      </p:sp>
      <p:sp>
        <p:nvSpPr>
          <p:cNvPr id="5" name="TextBox 5"/>
          <p:cNvSpPr txBox="1"/>
          <p:nvPr/>
        </p:nvSpPr>
        <p:spPr>
          <a:xfrm>
            <a:off x="1028700" y="3331313"/>
            <a:ext cx="13598042" cy="1180465"/>
          </a:xfrm>
          <a:prstGeom prst="rect">
            <a:avLst/>
          </a:prstGeom>
        </p:spPr>
        <p:txBody>
          <a:bodyPr lIns="0" tIns="0" rIns="0" bIns="0" rtlCol="0" anchor="t">
            <a:spAutoFit/>
          </a:bodyPr>
          <a:lstStyle/>
          <a:p>
            <a:pPr algn="ctr">
              <a:lnSpc>
                <a:spcPts val="4759"/>
              </a:lnSpc>
            </a:pPr>
            <a:r>
              <a:rPr lang="en-US" sz="3399">
                <a:solidFill>
                  <a:srgbClr val="FCFCFC"/>
                </a:solidFill>
                <a:latin typeface="Canva Sans"/>
              </a:rPr>
              <a:t>Final Waveform of Modulated FSK, Demodulated FSK , initial square pulse waves.</a:t>
            </a:r>
          </a:p>
        </p:txBody>
      </p:sp>
      <p:grpSp>
        <p:nvGrpSpPr>
          <p:cNvPr id="6" name="Group 6"/>
          <p:cNvGrpSpPr/>
          <p:nvPr/>
        </p:nvGrpSpPr>
        <p:grpSpPr>
          <a:xfrm>
            <a:off x="-500130" y="142309"/>
            <a:ext cx="7575568" cy="2000795"/>
            <a:chOff x="0" y="0"/>
            <a:chExt cx="10100757" cy="2667727"/>
          </a:xfrm>
        </p:grpSpPr>
        <p:sp>
          <p:nvSpPr>
            <p:cNvPr id="7" name="Freeform 7"/>
            <p:cNvSpPr/>
            <p:nvPr/>
          </p:nvSpPr>
          <p:spPr>
            <a:xfrm flipH="1">
              <a:off x="6712672" y="12700"/>
              <a:ext cx="3388086" cy="2655027"/>
            </a:xfrm>
            <a:custGeom>
              <a:avLst/>
              <a:gdLst/>
              <a:ahLst/>
              <a:cxnLst/>
              <a:rect l="l" t="t" r="r" b="b"/>
              <a:pathLst>
                <a:path w="3388086" h="2655027">
                  <a:moveTo>
                    <a:pt x="3388085" y="0"/>
                  </a:moveTo>
                  <a:lnTo>
                    <a:pt x="0" y="0"/>
                  </a:lnTo>
                  <a:lnTo>
                    <a:pt x="0" y="2655027"/>
                  </a:lnTo>
                  <a:lnTo>
                    <a:pt x="3388085" y="2655027"/>
                  </a:lnTo>
                  <a:lnTo>
                    <a:pt x="3388085"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8" name="Freeform 8"/>
            <p:cNvSpPr/>
            <p:nvPr/>
          </p:nvSpPr>
          <p:spPr>
            <a:xfrm>
              <a:off x="3349986"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9" name="Freeform 9"/>
            <p:cNvSpPr/>
            <p:nvPr/>
          </p:nvSpPr>
          <p:spPr>
            <a:xfrm flipH="1">
              <a:off x="0"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3">
                <a:extLst>
                  <a:ext uri="{96DAC541-7B7A-43D3-8B79-37D633B846F1}">
                    <asvg:svgBlip xmlns="" xmlns:asvg="http://schemas.microsoft.com/office/drawing/2016/SVG/main" r:embed="rId4"/>
                  </a:ext>
                </a:extLst>
              </a:blip>
              <a:stretch>
                <a:fillRect/>
              </a:stretch>
            </a:blipFill>
          </p:spPr>
        </p:sp>
      </p:grpSp>
      <p:sp>
        <p:nvSpPr>
          <p:cNvPr id="10" name="TextBox 10"/>
          <p:cNvSpPr txBox="1"/>
          <p:nvPr/>
        </p:nvSpPr>
        <p:spPr>
          <a:xfrm>
            <a:off x="14474201" y="1621502"/>
            <a:ext cx="2842249" cy="654973"/>
          </a:xfrm>
          <a:prstGeom prst="rect">
            <a:avLst/>
          </a:prstGeom>
        </p:spPr>
        <p:txBody>
          <a:bodyPr lIns="0" tIns="0" rIns="0" bIns="0" rtlCol="0" anchor="t">
            <a:spAutoFit/>
          </a:bodyPr>
          <a:lstStyle/>
          <a:p>
            <a:pPr algn="r">
              <a:lnSpc>
                <a:spcPts val="4849"/>
              </a:lnSpc>
            </a:pPr>
            <a:r>
              <a:rPr lang="en-US" sz="3463">
                <a:solidFill>
                  <a:srgbClr val="FFFFFF"/>
                </a:solidFill>
                <a:latin typeface="Codec Pro"/>
              </a:rPr>
              <a:t>(continued)</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4785131" y="771412"/>
            <a:ext cx="13245309" cy="1123950"/>
          </a:xfrm>
          <a:prstGeom prst="rect">
            <a:avLst/>
          </a:prstGeom>
        </p:spPr>
        <p:txBody>
          <a:bodyPr lIns="0" tIns="0" rIns="0" bIns="0" rtlCol="0" anchor="t">
            <a:spAutoFit/>
          </a:bodyPr>
          <a:lstStyle/>
          <a:p>
            <a:pPr algn="r">
              <a:lnSpc>
                <a:spcPts val="7500"/>
              </a:lnSpc>
            </a:pPr>
            <a:r>
              <a:rPr lang="en-US" sz="7500">
                <a:solidFill>
                  <a:srgbClr val="FFFFFF"/>
                </a:solidFill>
                <a:latin typeface="Codec Pro Bold"/>
              </a:rPr>
              <a:t>ARDUINO IMPLEMENTATION</a:t>
            </a:r>
          </a:p>
        </p:txBody>
      </p:sp>
      <p:grpSp>
        <p:nvGrpSpPr>
          <p:cNvPr id="3" name="Group 3"/>
          <p:cNvGrpSpPr/>
          <p:nvPr/>
        </p:nvGrpSpPr>
        <p:grpSpPr>
          <a:xfrm>
            <a:off x="-2552846" y="150279"/>
            <a:ext cx="7575568" cy="2000795"/>
            <a:chOff x="0" y="0"/>
            <a:chExt cx="10100757" cy="2667727"/>
          </a:xfrm>
        </p:grpSpPr>
        <p:sp>
          <p:nvSpPr>
            <p:cNvPr id="4" name="Freeform 4"/>
            <p:cNvSpPr/>
            <p:nvPr/>
          </p:nvSpPr>
          <p:spPr>
            <a:xfrm flipH="1">
              <a:off x="6712672" y="12700"/>
              <a:ext cx="3388086" cy="2655027"/>
            </a:xfrm>
            <a:custGeom>
              <a:avLst/>
              <a:gdLst/>
              <a:ahLst/>
              <a:cxnLst/>
              <a:rect l="l" t="t" r="r" b="b"/>
              <a:pathLst>
                <a:path w="3388086" h="2655027">
                  <a:moveTo>
                    <a:pt x="3388085" y="0"/>
                  </a:moveTo>
                  <a:lnTo>
                    <a:pt x="0" y="0"/>
                  </a:lnTo>
                  <a:lnTo>
                    <a:pt x="0" y="2655027"/>
                  </a:lnTo>
                  <a:lnTo>
                    <a:pt x="3388085" y="2655027"/>
                  </a:lnTo>
                  <a:lnTo>
                    <a:pt x="3388085"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5" name="Freeform 5"/>
            <p:cNvSpPr/>
            <p:nvPr/>
          </p:nvSpPr>
          <p:spPr>
            <a:xfrm>
              <a:off x="3349986"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6" name="Freeform 6"/>
            <p:cNvSpPr/>
            <p:nvPr/>
          </p:nvSpPr>
          <p:spPr>
            <a:xfrm flipH="1">
              <a:off x="0"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3">
                <a:extLst>
                  <a:ext uri="{96DAC541-7B7A-43D3-8B79-37D633B846F1}">
                    <asvg:svgBlip xmlns="" xmlns:asvg="http://schemas.microsoft.com/office/drawing/2016/SVG/main" r:embed="rId4"/>
                  </a:ext>
                </a:extLst>
              </a:blip>
              <a:stretch>
                <a:fillRect/>
              </a:stretch>
            </a:blipFill>
          </p:spPr>
        </p:sp>
      </p:grpSp>
      <p:sp>
        <p:nvSpPr>
          <p:cNvPr id="8" name="TextBox 8"/>
          <p:cNvSpPr txBox="1"/>
          <p:nvPr/>
        </p:nvSpPr>
        <p:spPr>
          <a:xfrm>
            <a:off x="428564" y="7072326"/>
            <a:ext cx="5482742" cy="580390"/>
          </a:xfrm>
          <a:prstGeom prst="rect">
            <a:avLst/>
          </a:prstGeom>
        </p:spPr>
        <p:txBody>
          <a:bodyPr lIns="0" tIns="0" rIns="0" bIns="0" rtlCol="0" anchor="t">
            <a:spAutoFit/>
          </a:bodyPr>
          <a:lstStyle/>
          <a:p>
            <a:pPr algn="ctr">
              <a:lnSpc>
                <a:spcPts val="4759"/>
              </a:lnSpc>
            </a:pPr>
            <a:r>
              <a:rPr lang="en-US" sz="3399" dirty="0">
                <a:solidFill>
                  <a:srgbClr val="FCFCFC"/>
                </a:solidFill>
                <a:latin typeface="Canva Sans"/>
              </a:rPr>
              <a:t>Modulated FSK Waveform</a:t>
            </a:r>
          </a:p>
        </p:txBody>
      </p:sp>
      <p:sp>
        <p:nvSpPr>
          <p:cNvPr id="9" name="TextBox 9"/>
          <p:cNvSpPr txBox="1"/>
          <p:nvPr/>
        </p:nvSpPr>
        <p:spPr>
          <a:xfrm>
            <a:off x="500002" y="5643566"/>
            <a:ext cx="2759302" cy="1180465"/>
          </a:xfrm>
          <a:prstGeom prst="rect">
            <a:avLst/>
          </a:prstGeom>
        </p:spPr>
        <p:txBody>
          <a:bodyPr lIns="0" tIns="0" rIns="0" bIns="0" rtlCol="0" anchor="t">
            <a:spAutoFit/>
          </a:bodyPr>
          <a:lstStyle/>
          <a:p>
            <a:pPr>
              <a:lnSpc>
                <a:spcPts val="4759"/>
              </a:lnSpc>
            </a:pPr>
            <a:r>
              <a:rPr lang="en-US" sz="3399" dirty="0">
                <a:solidFill>
                  <a:srgbClr val="FCFCFC"/>
                </a:solidFill>
                <a:latin typeface="Canva Sans"/>
              </a:rPr>
              <a:t>F high = 10Hz</a:t>
            </a:r>
          </a:p>
          <a:p>
            <a:pPr>
              <a:lnSpc>
                <a:spcPts val="4759"/>
              </a:lnSpc>
            </a:pPr>
            <a:r>
              <a:rPr lang="en-US" sz="3399" dirty="0">
                <a:solidFill>
                  <a:srgbClr val="FCFCFC"/>
                </a:solidFill>
                <a:latin typeface="Canva Sans"/>
              </a:rPr>
              <a:t>F low = 2Hz</a:t>
            </a:r>
          </a:p>
        </p:txBody>
      </p:sp>
      <p:pic>
        <p:nvPicPr>
          <p:cNvPr id="10" name="WhatsApp Video 2023-11-27 at 16.36.11_22b95080.mp4">
            <a:hlinkClick r:id="" action="ppaction://media"/>
          </p:cNvPr>
          <p:cNvPicPr>
            <a:picLocks noRot="1"/>
          </p:cNvPicPr>
          <p:nvPr>
            <a:videoFile r:link="rId1"/>
          </p:nvPr>
        </p:nvPicPr>
        <p:blipFill>
          <a:blip r:embed="rId5"/>
          <a:stretch>
            <a:fillRect/>
          </a:stretch>
        </p:blipFill>
        <p:spPr>
          <a:xfrm>
            <a:off x="6215042" y="2000228"/>
            <a:ext cx="11430080" cy="792961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6183926" y="695325"/>
            <a:ext cx="11389758" cy="1123950"/>
          </a:xfrm>
          <a:prstGeom prst="rect">
            <a:avLst/>
          </a:prstGeom>
        </p:spPr>
        <p:txBody>
          <a:bodyPr lIns="0" tIns="0" rIns="0" bIns="0" rtlCol="0" anchor="t">
            <a:spAutoFit/>
          </a:bodyPr>
          <a:lstStyle/>
          <a:p>
            <a:pPr algn="r">
              <a:lnSpc>
                <a:spcPts val="7500"/>
              </a:lnSpc>
            </a:pPr>
            <a:r>
              <a:rPr lang="en-US" sz="7500">
                <a:solidFill>
                  <a:srgbClr val="FFFFFF"/>
                </a:solidFill>
                <a:latin typeface="Codec Pro Bold"/>
              </a:rPr>
              <a:t>APPLICATIONS OF FSK</a:t>
            </a:r>
          </a:p>
        </p:txBody>
      </p:sp>
      <p:sp>
        <p:nvSpPr>
          <p:cNvPr id="3" name="TextBox 3"/>
          <p:cNvSpPr txBox="1"/>
          <p:nvPr/>
        </p:nvSpPr>
        <p:spPr>
          <a:xfrm>
            <a:off x="981075" y="2142172"/>
            <a:ext cx="15952262" cy="8345805"/>
          </a:xfrm>
          <a:prstGeom prst="rect">
            <a:avLst/>
          </a:prstGeom>
        </p:spPr>
        <p:txBody>
          <a:bodyPr lIns="0" tIns="0" rIns="0" bIns="0" rtlCol="0" anchor="t">
            <a:spAutoFit/>
          </a:bodyPr>
          <a:lstStyle/>
          <a:p>
            <a:pPr marL="690879" lvl="1" indent="-345439" algn="just">
              <a:lnSpc>
                <a:spcPts val="3263"/>
              </a:lnSpc>
              <a:buFont typeface="Arial"/>
              <a:buChar char="•"/>
            </a:pPr>
            <a:r>
              <a:rPr lang="en-US" sz="3199">
                <a:solidFill>
                  <a:srgbClr val="DFDFDF"/>
                </a:solidFill>
                <a:latin typeface="Codec Pro Bold"/>
              </a:rPr>
              <a:t>Telecommunications Usage:</a:t>
            </a:r>
          </a:p>
          <a:p>
            <a:pPr algn="just">
              <a:lnSpc>
                <a:spcPts val="3161"/>
              </a:lnSpc>
            </a:pPr>
            <a:endParaRPr/>
          </a:p>
          <a:p>
            <a:pPr marL="1209042" lvl="2" indent="-403014" algn="just">
              <a:lnSpc>
                <a:spcPts val="2856"/>
              </a:lnSpc>
              <a:buFont typeface="Arial"/>
              <a:buChar char="⚬"/>
            </a:pPr>
            <a:r>
              <a:rPr lang="en-US" sz="2800">
                <a:solidFill>
                  <a:srgbClr val="DFDFDF"/>
                </a:solidFill>
                <a:latin typeface="Codec Pro"/>
              </a:rPr>
              <a:t>Prevalent technology for voice and data transmission in telecommunications.</a:t>
            </a:r>
          </a:p>
          <a:p>
            <a:pPr algn="just">
              <a:lnSpc>
                <a:spcPts val="2856"/>
              </a:lnSpc>
            </a:pPr>
            <a:endParaRPr/>
          </a:p>
          <a:p>
            <a:pPr marL="1209042" lvl="2" indent="-403014" algn="just">
              <a:lnSpc>
                <a:spcPts val="2856"/>
              </a:lnSpc>
              <a:buFont typeface="Arial"/>
              <a:buChar char="⚬"/>
            </a:pPr>
            <a:r>
              <a:rPr lang="en-US" sz="2800">
                <a:solidFill>
                  <a:srgbClr val="DFDFDF"/>
                </a:solidFill>
                <a:latin typeface="Codec Pro"/>
              </a:rPr>
              <a:t>Efficient in scenarios like cordless telephones and walkie-talkies, enabling wireless human speech transmission.</a:t>
            </a:r>
          </a:p>
          <a:p>
            <a:pPr algn="just">
              <a:lnSpc>
                <a:spcPts val="2856"/>
              </a:lnSpc>
            </a:pPr>
            <a:endParaRPr/>
          </a:p>
          <a:p>
            <a:pPr algn="just">
              <a:lnSpc>
                <a:spcPts val="3263"/>
              </a:lnSpc>
            </a:pPr>
            <a:endParaRPr/>
          </a:p>
          <a:p>
            <a:pPr marL="690879" lvl="1" indent="-345439" algn="just">
              <a:lnSpc>
                <a:spcPts val="3263"/>
              </a:lnSpc>
              <a:buFont typeface="Arial"/>
              <a:buChar char="•"/>
            </a:pPr>
            <a:r>
              <a:rPr lang="en-US" sz="3199">
                <a:solidFill>
                  <a:srgbClr val="DFDFDF"/>
                </a:solidFill>
                <a:latin typeface="Codec Pro Bold"/>
              </a:rPr>
              <a:t>Data Transmission in Various Industries:</a:t>
            </a:r>
          </a:p>
          <a:p>
            <a:pPr algn="just">
              <a:lnSpc>
                <a:spcPts val="3161"/>
              </a:lnSpc>
            </a:pPr>
            <a:endParaRPr/>
          </a:p>
          <a:p>
            <a:pPr marL="1209042" lvl="2" indent="-403014" algn="just">
              <a:lnSpc>
                <a:spcPts val="2856"/>
              </a:lnSpc>
              <a:buFont typeface="Arial"/>
              <a:buChar char="⚬"/>
            </a:pPr>
            <a:r>
              <a:rPr lang="en-US" sz="2800">
                <a:solidFill>
                  <a:srgbClr val="DFDFDF"/>
                </a:solidFill>
                <a:latin typeface="Codec Pro"/>
              </a:rPr>
              <a:t>Integral to data transmission, especially in RFID systems for object identification and tracking.</a:t>
            </a:r>
          </a:p>
          <a:p>
            <a:pPr algn="just">
              <a:lnSpc>
                <a:spcPts val="2856"/>
              </a:lnSpc>
            </a:pPr>
            <a:endParaRPr/>
          </a:p>
          <a:p>
            <a:pPr marL="1209042" lvl="2" indent="-403014" algn="just">
              <a:lnSpc>
                <a:spcPts val="2856"/>
              </a:lnSpc>
              <a:buFont typeface="Arial"/>
              <a:buChar char="⚬"/>
            </a:pPr>
            <a:r>
              <a:rPr lang="en-US" sz="2800">
                <a:solidFill>
                  <a:srgbClr val="DFDFDF"/>
                </a:solidFill>
                <a:latin typeface="Codec Pro"/>
              </a:rPr>
              <a:t>Leveraged in satellite communication systems for global communication and broadcasting.</a:t>
            </a:r>
          </a:p>
          <a:p>
            <a:pPr algn="just">
              <a:lnSpc>
                <a:spcPts val="2856"/>
              </a:lnSpc>
            </a:pPr>
            <a:endParaRPr/>
          </a:p>
          <a:p>
            <a:pPr algn="just">
              <a:lnSpc>
                <a:spcPts val="2856"/>
              </a:lnSpc>
            </a:pPr>
            <a:endParaRPr/>
          </a:p>
          <a:p>
            <a:pPr marL="690879" lvl="1" indent="-345439" algn="just">
              <a:lnSpc>
                <a:spcPts val="3263"/>
              </a:lnSpc>
              <a:buFont typeface="Arial"/>
              <a:buChar char="•"/>
            </a:pPr>
            <a:r>
              <a:rPr lang="en-US" sz="3199">
                <a:solidFill>
                  <a:srgbClr val="DFDFDF"/>
                </a:solidFill>
                <a:latin typeface="Codec Pro Bold"/>
              </a:rPr>
              <a:t>Role in Data Transmission Systems:</a:t>
            </a:r>
          </a:p>
          <a:p>
            <a:pPr algn="just">
              <a:lnSpc>
                <a:spcPts val="3263"/>
              </a:lnSpc>
            </a:pPr>
            <a:endParaRPr/>
          </a:p>
          <a:p>
            <a:pPr marL="1209042" lvl="2" indent="-403014" algn="just">
              <a:lnSpc>
                <a:spcPts val="2856"/>
              </a:lnSpc>
              <a:buFont typeface="Arial"/>
              <a:buChar char="⚬"/>
            </a:pPr>
            <a:r>
              <a:rPr lang="en-US" sz="2800">
                <a:solidFill>
                  <a:srgbClr val="DFDFDF"/>
                </a:solidFill>
                <a:latin typeface="Codec Pro"/>
              </a:rPr>
              <a:t>Employed in computer networks for reliable transmission over telephone lines and in wireless technologies like Bluetooth and Wi-Fi for seamless connectivity.</a:t>
            </a:r>
          </a:p>
          <a:p>
            <a:pPr algn="just">
              <a:lnSpc>
                <a:spcPts val="2856"/>
              </a:lnSpc>
            </a:pPr>
            <a:endParaRPr/>
          </a:p>
        </p:txBody>
      </p:sp>
      <p:grpSp>
        <p:nvGrpSpPr>
          <p:cNvPr id="4" name="Group 4"/>
          <p:cNvGrpSpPr/>
          <p:nvPr/>
        </p:nvGrpSpPr>
        <p:grpSpPr>
          <a:xfrm>
            <a:off x="-734598" y="152127"/>
            <a:ext cx="7575568" cy="2000795"/>
            <a:chOff x="0" y="0"/>
            <a:chExt cx="10100757" cy="2667727"/>
          </a:xfrm>
        </p:grpSpPr>
        <p:sp>
          <p:nvSpPr>
            <p:cNvPr id="5" name="Freeform 5"/>
            <p:cNvSpPr/>
            <p:nvPr/>
          </p:nvSpPr>
          <p:spPr>
            <a:xfrm flipH="1">
              <a:off x="6712672" y="12700"/>
              <a:ext cx="3388086" cy="2655027"/>
            </a:xfrm>
            <a:custGeom>
              <a:avLst/>
              <a:gdLst/>
              <a:ahLst/>
              <a:cxnLst/>
              <a:rect l="l" t="t" r="r" b="b"/>
              <a:pathLst>
                <a:path w="3388086" h="2655027">
                  <a:moveTo>
                    <a:pt x="3388085" y="0"/>
                  </a:moveTo>
                  <a:lnTo>
                    <a:pt x="0" y="0"/>
                  </a:lnTo>
                  <a:lnTo>
                    <a:pt x="0" y="2655027"/>
                  </a:lnTo>
                  <a:lnTo>
                    <a:pt x="3388085" y="2655027"/>
                  </a:lnTo>
                  <a:lnTo>
                    <a:pt x="3388085"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a:off x="3349986"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7" name="Freeform 7"/>
            <p:cNvSpPr/>
            <p:nvPr/>
          </p:nvSpPr>
          <p:spPr>
            <a:xfrm flipH="1">
              <a:off x="0"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2">
                <a:extLst>
                  <a:ext uri="{96DAC541-7B7A-43D3-8B79-37D633B846F1}">
                    <asvg:svgBlip xmlns="" xmlns:asvg="http://schemas.microsoft.com/office/drawing/2016/SVG/main" r:embed="rId3"/>
                  </a:ext>
                </a:extLst>
              </a:blip>
              <a:stretch>
                <a:fillRect/>
              </a:stretch>
            </a:blipFill>
          </p:spPr>
        </p:sp>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6112488" y="695325"/>
            <a:ext cx="11389758" cy="1123950"/>
          </a:xfrm>
          <a:prstGeom prst="rect">
            <a:avLst/>
          </a:prstGeom>
        </p:spPr>
        <p:txBody>
          <a:bodyPr lIns="0" tIns="0" rIns="0" bIns="0" rtlCol="0" anchor="t">
            <a:spAutoFit/>
          </a:bodyPr>
          <a:lstStyle/>
          <a:p>
            <a:pPr algn="r">
              <a:lnSpc>
                <a:spcPts val="7500"/>
              </a:lnSpc>
            </a:pPr>
            <a:r>
              <a:rPr lang="en-US" sz="7500" dirty="0">
                <a:solidFill>
                  <a:srgbClr val="FFFFFF"/>
                </a:solidFill>
                <a:latin typeface="Codec Pro Bold"/>
              </a:rPr>
              <a:t>APPLICATIONS OF FSK</a:t>
            </a:r>
          </a:p>
        </p:txBody>
      </p:sp>
      <p:sp>
        <p:nvSpPr>
          <p:cNvPr id="3" name="TextBox 3"/>
          <p:cNvSpPr txBox="1"/>
          <p:nvPr/>
        </p:nvSpPr>
        <p:spPr>
          <a:xfrm>
            <a:off x="981075" y="3228975"/>
            <a:ext cx="15952262" cy="6143625"/>
          </a:xfrm>
          <a:prstGeom prst="rect">
            <a:avLst/>
          </a:prstGeom>
        </p:spPr>
        <p:txBody>
          <a:bodyPr lIns="0" tIns="0" rIns="0" bIns="0" rtlCol="0" anchor="t">
            <a:spAutoFit/>
          </a:bodyPr>
          <a:lstStyle/>
          <a:p>
            <a:pPr marL="690879" lvl="1" indent="-345439" algn="just">
              <a:lnSpc>
                <a:spcPts val="3519"/>
              </a:lnSpc>
              <a:buFont typeface="Arial"/>
              <a:buChar char="•"/>
            </a:pPr>
            <a:r>
              <a:rPr lang="en-US" sz="3199">
                <a:solidFill>
                  <a:srgbClr val="DFDFDF"/>
                </a:solidFill>
                <a:latin typeface="Codec Pro Bold"/>
              </a:rPr>
              <a:t>Digital Broadcasting and Entertainment:</a:t>
            </a:r>
          </a:p>
          <a:p>
            <a:pPr algn="just">
              <a:lnSpc>
                <a:spcPts val="3409"/>
              </a:lnSpc>
            </a:pPr>
            <a:endParaRPr/>
          </a:p>
          <a:p>
            <a:pPr marL="1209042" lvl="2" indent="-403014" algn="just">
              <a:lnSpc>
                <a:spcPts val="3080"/>
              </a:lnSpc>
              <a:buFont typeface="Arial"/>
              <a:buChar char="⚬"/>
            </a:pPr>
            <a:r>
              <a:rPr lang="en-US" sz="2800">
                <a:solidFill>
                  <a:srgbClr val="DFDFDF"/>
                </a:solidFill>
                <a:latin typeface="Codec Pro"/>
              </a:rPr>
              <a:t>FSK modulation enhances digital broadcasting systems (DTV and digital radio).</a:t>
            </a:r>
          </a:p>
          <a:p>
            <a:pPr algn="just">
              <a:lnSpc>
                <a:spcPts val="3080"/>
              </a:lnSpc>
            </a:pPr>
            <a:endParaRPr/>
          </a:p>
          <a:p>
            <a:pPr marL="1209042" lvl="2" indent="-403014" algn="just">
              <a:lnSpc>
                <a:spcPts val="3080"/>
              </a:lnSpc>
              <a:buFont typeface="Arial"/>
              <a:buChar char="⚬"/>
            </a:pPr>
            <a:r>
              <a:rPr lang="en-US" sz="2800">
                <a:solidFill>
                  <a:srgbClr val="DFDFDF"/>
                </a:solidFill>
                <a:latin typeface="Codec Pro"/>
              </a:rPr>
              <a:t>Ensures transmission of high-quality audio and video signals for an enhanced entertainment experience.</a:t>
            </a:r>
          </a:p>
          <a:p>
            <a:pPr algn="just">
              <a:lnSpc>
                <a:spcPts val="3080"/>
              </a:lnSpc>
            </a:pPr>
            <a:endParaRPr/>
          </a:p>
          <a:p>
            <a:pPr algn="just">
              <a:lnSpc>
                <a:spcPts val="3519"/>
              </a:lnSpc>
            </a:pPr>
            <a:endParaRPr/>
          </a:p>
          <a:p>
            <a:pPr marL="690879" lvl="1" indent="-345439" algn="just">
              <a:lnSpc>
                <a:spcPts val="3519"/>
              </a:lnSpc>
              <a:buFont typeface="Arial"/>
              <a:buChar char="•"/>
            </a:pPr>
            <a:r>
              <a:rPr lang="en-US" sz="3199">
                <a:solidFill>
                  <a:srgbClr val="DFDFDF"/>
                </a:solidFill>
                <a:latin typeface="Codec Pro Bold"/>
              </a:rPr>
              <a:t>Industrial Automation and Control:</a:t>
            </a:r>
          </a:p>
          <a:p>
            <a:pPr algn="just">
              <a:lnSpc>
                <a:spcPts val="3409"/>
              </a:lnSpc>
            </a:pPr>
            <a:endParaRPr/>
          </a:p>
          <a:p>
            <a:pPr marL="1209042" lvl="2" indent="-403014" algn="just">
              <a:lnSpc>
                <a:spcPts val="3080"/>
              </a:lnSpc>
              <a:buFont typeface="Arial"/>
              <a:buChar char="⚬"/>
            </a:pPr>
            <a:r>
              <a:rPr lang="en-US" sz="2800">
                <a:solidFill>
                  <a:srgbClr val="DFDFDF"/>
                </a:solidFill>
                <a:latin typeface="Codec Pro"/>
              </a:rPr>
              <a:t>Utilized in industrial automation and control systems.</a:t>
            </a:r>
          </a:p>
          <a:p>
            <a:pPr algn="just">
              <a:lnSpc>
                <a:spcPts val="3080"/>
              </a:lnSpc>
            </a:pPr>
            <a:endParaRPr/>
          </a:p>
          <a:p>
            <a:pPr marL="1209042" lvl="2" indent="-403014" algn="just">
              <a:lnSpc>
                <a:spcPts val="3080"/>
              </a:lnSpc>
              <a:buFont typeface="Arial"/>
              <a:buChar char="⚬"/>
            </a:pPr>
            <a:r>
              <a:rPr lang="en-US" sz="2800">
                <a:solidFill>
                  <a:srgbClr val="DFDFDF"/>
                </a:solidFill>
                <a:latin typeface="Codec Pro"/>
              </a:rPr>
              <a:t>Enables transmission of control signals and sensor data, facilitating remote monitoring and control in manufacturing and energy sectors.</a:t>
            </a:r>
          </a:p>
          <a:p>
            <a:pPr algn="just">
              <a:lnSpc>
                <a:spcPts val="3080"/>
              </a:lnSpc>
            </a:pPr>
            <a:endParaRPr/>
          </a:p>
        </p:txBody>
      </p:sp>
      <p:grpSp>
        <p:nvGrpSpPr>
          <p:cNvPr id="4" name="Group 4"/>
          <p:cNvGrpSpPr/>
          <p:nvPr/>
        </p:nvGrpSpPr>
        <p:grpSpPr>
          <a:xfrm>
            <a:off x="-734598" y="152127"/>
            <a:ext cx="7575568" cy="2000795"/>
            <a:chOff x="0" y="0"/>
            <a:chExt cx="10100757" cy="2667727"/>
          </a:xfrm>
        </p:grpSpPr>
        <p:sp>
          <p:nvSpPr>
            <p:cNvPr id="5" name="Freeform 5"/>
            <p:cNvSpPr/>
            <p:nvPr/>
          </p:nvSpPr>
          <p:spPr>
            <a:xfrm flipH="1">
              <a:off x="6712672" y="12700"/>
              <a:ext cx="3388086" cy="2655027"/>
            </a:xfrm>
            <a:custGeom>
              <a:avLst/>
              <a:gdLst/>
              <a:ahLst/>
              <a:cxnLst/>
              <a:rect l="l" t="t" r="r" b="b"/>
              <a:pathLst>
                <a:path w="3388086" h="2655027">
                  <a:moveTo>
                    <a:pt x="3388085" y="0"/>
                  </a:moveTo>
                  <a:lnTo>
                    <a:pt x="0" y="0"/>
                  </a:lnTo>
                  <a:lnTo>
                    <a:pt x="0" y="2655027"/>
                  </a:lnTo>
                  <a:lnTo>
                    <a:pt x="3388085" y="2655027"/>
                  </a:lnTo>
                  <a:lnTo>
                    <a:pt x="3388085"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a:off x="3349986"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7" name="Freeform 7"/>
            <p:cNvSpPr/>
            <p:nvPr/>
          </p:nvSpPr>
          <p:spPr>
            <a:xfrm flipH="1">
              <a:off x="0"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2">
                <a:extLst>
                  <a:ext uri="{96DAC541-7B7A-43D3-8B79-37D633B846F1}">
                    <asvg:svgBlip xmlns="" xmlns:asvg="http://schemas.microsoft.com/office/drawing/2016/SVG/main" r:embed="rId3"/>
                  </a:ext>
                </a:extLst>
              </a:blip>
              <a:stretch>
                <a:fillRect/>
              </a:stretch>
            </a:blipFill>
          </p:spPr>
        </p:sp>
      </p:grpSp>
      <p:sp>
        <p:nvSpPr>
          <p:cNvPr id="8" name="TextBox 8"/>
          <p:cNvSpPr txBox="1"/>
          <p:nvPr/>
        </p:nvSpPr>
        <p:spPr>
          <a:xfrm>
            <a:off x="14350376" y="1621502"/>
            <a:ext cx="2842249" cy="654973"/>
          </a:xfrm>
          <a:prstGeom prst="rect">
            <a:avLst/>
          </a:prstGeom>
        </p:spPr>
        <p:txBody>
          <a:bodyPr lIns="0" tIns="0" rIns="0" bIns="0" rtlCol="0" anchor="t">
            <a:spAutoFit/>
          </a:bodyPr>
          <a:lstStyle/>
          <a:p>
            <a:pPr algn="r">
              <a:lnSpc>
                <a:spcPts val="4849"/>
              </a:lnSpc>
            </a:pPr>
            <a:r>
              <a:rPr lang="en-US" sz="3463">
                <a:solidFill>
                  <a:srgbClr val="FFFFFF"/>
                </a:solidFill>
                <a:latin typeface="Codec Pro"/>
              </a:rPr>
              <a:t>(continued)</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66964">
            <a:off x="11855726" y="8241454"/>
            <a:ext cx="8212044" cy="4091091"/>
          </a:xfrm>
          <a:custGeom>
            <a:avLst/>
            <a:gdLst/>
            <a:ahLst/>
            <a:cxnLst/>
            <a:rect l="l" t="t" r="r" b="b"/>
            <a:pathLst>
              <a:path w="8212044" h="4091091">
                <a:moveTo>
                  <a:pt x="0" y="0"/>
                </a:moveTo>
                <a:lnTo>
                  <a:pt x="8212044" y="0"/>
                </a:lnTo>
                <a:lnTo>
                  <a:pt x="8212044" y="4091092"/>
                </a:lnTo>
                <a:lnTo>
                  <a:pt x="0" y="4091092"/>
                </a:lnTo>
                <a:lnTo>
                  <a:pt x="0" y="0"/>
                </a:lnTo>
                <a:close/>
              </a:path>
            </a:pathLst>
          </a:custGeom>
          <a:blipFill>
            <a:blip r:embed="rId2">
              <a:alphaModFix amt="6999"/>
              <a:extLst>
                <a:ext uri="{96DAC541-7B7A-43D3-8B79-37D633B846F1}">
                  <asvg:svgBlip xmlns="" xmlns:asvg="http://schemas.microsoft.com/office/drawing/2016/SVG/main" r:embed="rId3"/>
                </a:ext>
              </a:extLst>
            </a:blip>
            <a:stretch>
              <a:fillRect/>
            </a:stretch>
          </a:blipFill>
        </p:spPr>
      </p:sp>
      <p:sp>
        <p:nvSpPr>
          <p:cNvPr id="3" name="TextBox 3"/>
          <p:cNvSpPr txBox="1"/>
          <p:nvPr/>
        </p:nvSpPr>
        <p:spPr>
          <a:xfrm>
            <a:off x="6339280" y="307725"/>
            <a:ext cx="9966248" cy="2238375"/>
          </a:xfrm>
          <a:prstGeom prst="rect">
            <a:avLst/>
          </a:prstGeom>
        </p:spPr>
        <p:txBody>
          <a:bodyPr lIns="0" tIns="0" rIns="0" bIns="0" rtlCol="0" anchor="t">
            <a:spAutoFit/>
          </a:bodyPr>
          <a:lstStyle/>
          <a:p>
            <a:pPr>
              <a:lnSpc>
                <a:spcPts val="8250"/>
              </a:lnSpc>
            </a:pPr>
            <a:r>
              <a:rPr lang="en-US" sz="7500">
                <a:solidFill>
                  <a:srgbClr val="2667FF"/>
                </a:solidFill>
                <a:latin typeface="Codec Pro Bold"/>
              </a:rPr>
              <a:t>RELEVANCE IN PRESENT-DAY</a:t>
            </a:r>
          </a:p>
        </p:txBody>
      </p:sp>
      <p:grpSp>
        <p:nvGrpSpPr>
          <p:cNvPr id="4" name="Group 4"/>
          <p:cNvGrpSpPr>
            <a:grpSpLocks noChangeAspect="1"/>
          </p:cNvGrpSpPr>
          <p:nvPr/>
        </p:nvGrpSpPr>
        <p:grpSpPr>
          <a:xfrm>
            <a:off x="-1856054" y="631575"/>
            <a:ext cx="7775400" cy="11107715"/>
            <a:chOff x="0" y="0"/>
            <a:chExt cx="4445000" cy="6350000"/>
          </a:xfrm>
        </p:grpSpPr>
        <p:sp>
          <p:nvSpPr>
            <p:cNvPr id="5" name="Freeform 5"/>
            <p:cNvSpPr/>
            <p:nvPr/>
          </p:nvSpPr>
          <p:spPr>
            <a:xfrm>
              <a:off x="0" y="0"/>
              <a:ext cx="4445000" cy="6350000"/>
            </a:xfrm>
            <a:custGeom>
              <a:avLst/>
              <a:gdLst/>
              <a:ahLst/>
              <a:cxnLst/>
              <a:rect l="l" t="t" r="r" b="b"/>
              <a:pathLst>
                <a:path w="4445000" h="6350000">
                  <a:moveTo>
                    <a:pt x="3429000" y="6350000"/>
                  </a:moveTo>
                  <a:lnTo>
                    <a:pt x="1016000" y="6350000"/>
                  </a:lnTo>
                  <a:cubicBezTo>
                    <a:pt x="454660" y="6350000"/>
                    <a:pt x="0" y="5895340"/>
                    <a:pt x="0" y="5334000"/>
                  </a:cubicBezTo>
                  <a:lnTo>
                    <a:pt x="0" y="1016000"/>
                  </a:lnTo>
                  <a:cubicBezTo>
                    <a:pt x="0" y="454660"/>
                    <a:pt x="454660" y="0"/>
                    <a:pt x="1016000" y="0"/>
                  </a:cubicBezTo>
                  <a:lnTo>
                    <a:pt x="3429000" y="0"/>
                  </a:lnTo>
                  <a:cubicBezTo>
                    <a:pt x="3990340" y="0"/>
                    <a:pt x="4445000" y="454660"/>
                    <a:pt x="4445000" y="1016000"/>
                  </a:cubicBezTo>
                  <a:lnTo>
                    <a:pt x="4445000" y="5334000"/>
                  </a:lnTo>
                  <a:cubicBezTo>
                    <a:pt x="4445000" y="5895340"/>
                    <a:pt x="3990340" y="6350000"/>
                    <a:pt x="3429000" y="6350000"/>
                  </a:cubicBezTo>
                  <a:close/>
                </a:path>
              </a:pathLst>
            </a:custGeom>
            <a:blipFill>
              <a:blip r:embed="rId4"/>
              <a:stretch>
                <a:fillRect l="-44389" r="-70909"/>
              </a:stretch>
            </a:blipFill>
          </p:spPr>
        </p:sp>
        <p:sp>
          <p:nvSpPr>
            <p:cNvPr id="6" name="Freeform 6"/>
            <p:cNvSpPr/>
            <p:nvPr/>
          </p:nvSpPr>
          <p:spPr>
            <a:xfrm>
              <a:off x="0" y="0"/>
              <a:ext cx="4445000" cy="6350000"/>
            </a:xfrm>
            <a:custGeom>
              <a:avLst/>
              <a:gdLst/>
              <a:ahLst/>
              <a:cxnLst/>
              <a:rect l="l" t="t" r="r" b="b"/>
              <a:pathLst>
                <a:path w="4445000" h="6350000">
                  <a:moveTo>
                    <a:pt x="3429000" y="19050"/>
                  </a:moveTo>
                  <a:cubicBezTo>
                    <a:pt x="3978910" y="19050"/>
                    <a:pt x="4425950" y="466090"/>
                    <a:pt x="4425950" y="1016000"/>
                  </a:cubicBezTo>
                  <a:lnTo>
                    <a:pt x="4425950" y="5334000"/>
                  </a:lnTo>
                  <a:cubicBezTo>
                    <a:pt x="4425950" y="5883910"/>
                    <a:pt x="3978910" y="6330950"/>
                    <a:pt x="3429000" y="6330950"/>
                  </a:cubicBezTo>
                  <a:lnTo>
                    <a:pt x="1016000" y="6330950"/>
                  </a:lnTo>
                  <a:cubicBezTo>
                    <a:pt x="466090" y="6330950"/>
                    <a:pt x="19050" y="5883910"/>
                    <a:pt x="19050" y="5334000"/>
                  </a:cubicBezTo>
                  <a:lnTo>
                    <a:pt x="19050" y="1016000"/>
                  </a:lnTo>
                  <a:cubicBezTo>
                    <a:pt x="19050" y="466090"/>
                    <a:pt x="466090" y="19050"/>
                    <a:pt x="1016000" y="19050"/>
                  </a:cubicBezTo>
                  <a:lnTo>
                    <a:pt x="3429000" y="19050"/>
                  </a:lnTo>
                  <a:moveTo>
                    <a:pt x="3429000" y="0"/>
                  </a:moveTo>
                  <a:lnTo>
                    <a:pt x="1016000" y="0"/>
                  </a:lnTo>
                  <a:cubicBezTo>
                    <a:pt x="454660" y="0"/>
                    <a:pt x="0" y="454660"/>
                    <a:pt x="0" y="1016000"/>
                  </a:cubicBezTo>
                  <a:lnTo>
                    <a:pt x="0" y="5334000"/>
                  </a:lnTo>
                  <a:cubicBezTo>
                    <a:pt x="0" y="5895340"/>
                    <a:pt x="454660" y="6350000"/>
                    <a:pt x="1016000" y="6350000"/>
                  </a:cubicBezTo>
                  <a:lnTo>
                    <a:pt x="3429000" y="6350000"/>
                  </a:lnTo>
                  <a:cubicBezTo>
                    <a:pt x="3990340" y="6350000"/>
                    <a:pt x="4445000" y="5895340"/>
                    <a:pt x="4445000" y="5334000"/>
                  </a:cubicBezTo>
                  <a:lnTo>
                    <a:pt x="4445000" y="1016000"/>
                  </a:lnTo>
                  <a:cubicBezTo>
                    <a:pt x="4445000" y="454660"/>
                    <a:pt x="3990340" y="0"/>
                    <a:pt x="3429000" y="0"/>
                  </a:cubicBezTo>
                  <a:lnTo>
                    <a:pt x="3429000" y="0"/>
                  </a:lnTo>
                  <a:close/>
                </a:path>
              </a:pathLst>
            </a:custGeom>
            <a:solidFill>
              <a:srgbClr val="FFFFFF"/>
            </a:solidFill>
          </p:spPr>
        </p:sp>
      </p:grpSp>
      <p:sp>
        <p:nvSpPr>
          <p:cNvPr id="7" name="Freeform 7"/>
          <p:cNvSpPr/>
          <p:nvPr/>
        </p:nvSpPr>
        <p:spPr>
          <a:xfrm>
            <a:off x="11602706" y="-887842"/>
            <a:ext cx="6358047" cy="3248384"/>
          </a:xfrm>
          <a:custGeom>
            <a:avLst/>
            <a:gdLst/>
            <a:ahLst/>
            <a:cxnLst/>
            <a:rect l="l" t="t" r="r" b="b"/>
            <a:pathLst>
              <a:path w="6358047" h="3248384">
                <a:moveTo>
                  <a:pt x="0" y="0"/>
                </a:moveTo>
                <a:lnTo>
                  <a:pt x="6358046" y="0"/>
                </a:lnTo>
                <a:lnTo>
                  <a:pt x="6358046" y="3248384"/>
                </a:lnTo>
                <a:lnTo>
                  <a:pt x="0" y="3248384"/>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8" name="TextBox 8"/>
          <p:cNvSpPr txBox="1"/>
          <p:nvPr/>
        </p:nvSpPr>
        <p:spPr>
          <a:xfrm>
            <a:off x="6783613" y="2622300"/>
            <a:ext cx="10475687" cy="7313295"/>
          </a:xfrm>
          <a:prstGeom prst="rect">
            <a:avLst/>
          </a:prstGeom>
        </p:spPr>
        <p:txBody>
          <a:bodyPr lIns="0" tIns="0" rIns="0" bIns="0" rtlCol="0" anchor="t">
            <a:spAutoFit/>
          </a:bodyPr>
          <a:lstStyle/>
          <a:p>
            <a:pPr marL="626109" lvl="1" indent="-313054" algn="just">
              <a:lnSpc>
                <a:spcPts val="3044"/>
              </a:lnSpc>
              <a:buFont typeface="Arial"/>
              <a:buChar char="•"/>
            </a:pPr>
            <a:r>
              <a:rPr lang="en-US" sz="2899">
                <a:solidFill>
                  <a:srgbClr val="000000"/>
                </a:solidFill>
                <a:latin typeface="Codec Pro Bold"/>
              </a:rPr>
              <a:t>Robustness:</a:t>
            </a:r>
            <a:r>
              <a:rPr lang="en-US" sz="2899">
                <a:solidFill>
                  <a:srgbClr val="000000"/>
                </a:solidFill>
                <a:latin typeface="Codec Pro"/>
              </a:rPr>
              <a:t> FSK is robust, especially in the presence of noise, but other techniques like QAM and OFDM can offer improved robustness.</a:t>
            </a:r>
          </a:p>
          <a:p>
            <a:pPr algn="just">
              <a:lnSpc>
                <a:spcPts val="3044"/>
              </a:lnSpc>
            </a:pPr>
            <a:endParaRPr/>
          </a:p>
          <a:p>
            <a:pPr marL="626109" lvl="1" indent="-313054" algn="just">
              <a:lnSpc>
                <a:spcPts val="3044"/>
              </a:lnSpc>
              <a:buFont typeface="Arial"/>
              <a:buChar char="•"/>
            </a:pPr>
            <a:r>
              <a:rPr lang="en-US" sz="2899">
                <a:solidFill>
                  <a:srgbClr val="000000"/>
                </a:solidFill>
                <a:latin typeface="Codec Pro Bold"/>
              </a:rPr>
              <a:t>Data Rate:</a:t>
            </a:r>
            <a:r>
              <a:rPr lang="en-US" sz="2899">
                <a:solidFill>
                  <a:srgbClr val="000000"/>
                </a:solidFill>
                <a:latin typeface="Codec Pro"/>
              </a:rPr>
              <a:t> Advanced techniques like QAM (Quadrature Amplitude Modulation) and OFDM (Orthogonal Frequency Division Multiplexing) generally support higher data rates compared to traditional FSK.</a:t>
            </a:r>
          </a:p>
          <a:p>
            <a:pPr algn="just">
              <a:lnSpc>
                <a:spcPts val="3044"/>
              </a:lnSpc>
            </a:pPr>
            <a:endParaRPr/>
          </a:p>
          <a:p>
            <a:pPr marL="626109" lvl="1" indent="-313054" algn="just">
              <a:lnSpc>
                <a:spcPts val="3044"/>
              </a:lnSpc>
              <a:buFont typeface="Arial"/>
              <a:buChar char="•"/>
            </a:pPr>
            <a:r>
              <a:rPr lang="en-US" sz="2899">
                <a:solidFill>
                  <a:srgbClr val="000000"/>
                </a:solidFill>
                <a:latin typeface="Codec Pro Bold"/>
              </a:rPr>
              <a:t>Bandwidth Efficiency:</a:t>
            </a:r>
            <a:r>
              <a:rPr lang="en-US" sz="2899">
                <a:solidFill>
                  <a:srgbClr val="000000"/>
                </a:solidFill>
                <a:latin typeface="Codec Pro"/>
              </a:rPr>
              <a:t> QPSK (Quadrature Phase Shift Keying), QAM and OFDM are more bandwidth-efficient than FSK, allowing for higher data transmission within the available spectrum.</a:t>
            </a:r>
          </a:p>
          <a:p>
            <a:pPr algn="just">
              <a:lnSpc>
                <a:spcPts val="3044"/>
              </a:lnSpc>
            </a:pPr>
            <a:endParaRPr/>
          </a:p>
          <a:p>
            <a:pPr algn="just">
              <a:lnSpc>
                <a:spcPts val="3044"/>
              </a:lnSpc>
            </a:pPr>
            <a:r>
              <a:rPr lang="en-US" sz="2899">
                <a:solidFill>
                  <a:srgbClr val="000000"/>
                </a:solidFill>
                <a:latin typeface="Codec Pro"/>
              </a:rPr>
              <a:t>In contrast to more advanced modulation schemes, FSK may not offer the same data rates or spectral efficiency. However, its relevance persists in specific use cases where its characteristics align with the communication requirements.</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5072034" y="723627"/>
            <a:ext cx="12499591" cy="961802"/>
          </a:xfrm>
          <a:prstGeom prst="rect">
            <a:avLst/>
          </a:prstGeom>
        </p:spPr>
        <p:txBody>
          <a:bodyPr wrap="square" lIns="0" tIns="0" rIns="0" bIns="0" rtlCol="0" anchor="t">
            <a:spAutoFit/>
          </a:bodyPr>
          <a:lstStyle/>
          <a:p>
            <a:pPr algn="r">
              <a:lnSpc>
                <a:spcPts val="7500"/>
              </a:lnSpc>
            </a:pPr>
            <a:r>
              <a:rPr lang="en-US" sz="7500" dirty="0">
                <a:solidFill>
                  <a:srgbClr val="FFFFFF"/>
                </a:solidFill>
                <a:latin typeface="Codec Pro Bold"/>
              </a:rPr>
              <a:t>CONTRIBUTION DETAILS</a:t>
            </a:r>
          </a:p>
        </p:txBody>
      </p:sp>
      <p:grpSp>
        <p:nvGrpSpPr>
          <p:cNvPr id="3" name="Group 3"/>
          <p:cNvGrpSpPr/>
          <p:nvPr/>
        </p:nvGrpSpPr>
        <p:grpSpPr>
          <a:xfrm>
            <a:off x="-1428824" y="142309"/>
            <a:ext cx="7575568" cy="2000795"/>
            <a:chOff x="0" y="0"/>
            <a:chExt cx="10100757" cy="2667727"/>
          </a:xfrm>
        </p:grpSpPr>
        <p:sp>
          <p:nvSpPr>
            <p:cNvPr id="4" name="Freeform 4"/>
            <p:cNvSpPr/>
            <p:nvPr/>
          </p:nvSpPr>
          <p:spPr>
            <a:xfrm flipH="1">
              <a:off x="6712672" y="12700"/>
              <a:ext cx="3388086" cy="2655027"/>
            </a:xfrm>
            <a:custGeom>
              <a:avLst/>
              <a:gdLst/>
              <a:ahLst/>
              <a:cxnLst/>
              <a:rect l="l" t="t" r="r" b="b"/>
              <a:pathLst>
                <a:path w="3388086" h="2655027">
                  <a:moveTo>
                    <a:pt x="3388085" y="0"/>
                  </a:moveTo>
                  <a:lnTo>
                    <a:pt x="0" y="0"/>
                  </a:lnTo>
                  <a:lnTo>
                    <a:pt x="0" y="2655027"/>
                  </a:lnTo>
                  <a:lnTo>
                    <a:pt x="3388085" y="2655027"/>
                  </a:lnTo>
                  <a:lnTo>
                    <a:pt x="3388085"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5" name="Freeform 5"/>
            <p:cNvSpPr/>
            <p:nvPr/>
          </p:nvSpPr>
          <p:spPr>
            <a:xfrm>
              <a:off x="3349986"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flipH="1">
              <a:off x="0"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2">
                <a:extLst>
                  <a:ext uri="{96DAC541-7B7A-43D3-8B79-37D633B846F1}">
                    <asvg:svgBlip xmlns="" xmlns:asvg="http://schemas.microsoft.com/office/drawing/2016/SVG/main" r:embed="rId3"/>
                  </a:ext>
                </a:extLst>
              </a:blip>
              <a:stretch>
                <a:fillRect/>
              </a:stretch>
            </a:blipFill>
          </p:spPr>
        </p:sp>
      </p:grpSp>
      <p:sp>
        <p:nvSpPr>
          <p:cNvPr id="7" name="TextBox 7"/>
          <p:cNvSpPr txBox="1"/>
          <p:nvPr/>
        </p:nvSpPr>
        <p:spPr>
          <a:xfrm>
            <a:off x="905853" y="2496318"/>
            <a:ext cx="8567922" cy="7125290"/>
          </a:xfrm>
          <a:prstGeom prst="rect">
            <a:avLst/>
          </a:prstGeom>
        </p:spPr>
        <p:txBody>
          <a:bodyPr lIns="0" tIns="0" rIns="0" bIns="0" rtlCol="0" anchor="t">
            <a:spAutoFit/>
          </a:bodyPr>
          <a:lstStyle/>
          <a:p>
            <a:pPr marL="654018" lvl="1" indent="-327009">
              <a:lnSpc>
                <a:spcPts val="2998"/>
              </a:lnSpc>
              <a:buFont typeface="Arial"/>
              <a:buChar char="•"/>
            </a:pPr>
            <a:r>
              <a:rPr lang="en-US" sz="3029">
                <a:solidFill>
                  <a:srgbClr val="DFDFDF"/>
                </a:solidFill>
                <a:latin typeface="Codec Pro Bold"/>
              </a:rPr>
              <a:t>Ranu Lal (210002061)</a:t>
            </a:r>
          </a:p>
          <a:p>
            <a:pPr marL="1178500" lvl="2" indent="-392833">
              <a:lnSpc>
                <a:spcPts val="2701"/>
              </a:lnSpc>
              <a:buFont typeface="Arial"/>
              <a:buChar char="⚬"/>
            </a:pPr>
            <a:r>
              <a:rPr lang="en-US" sz="2729">
                <a:solidFill>
                  <a:srgbClr val="DFDFDF"/>
                </a:solidFill>
                <a:latin typeface="Codec Pro"/>
              </a:rPr>
              <a:t>Multisim implementation</a:t>
            </a:r>
          </a:p>
          <a:p>
            <a:pPr marL="1178500" lvl="2" indent="-392833">
              <a:lnSpc>
                <a:spcPts val="2701"/>
              </a:lnSpc>
              <a:buFont typeface="Arial"/>
              <a:buChar char="⚬"/>
            </a:pPr>
            <a:r>
              <a:rPr lang="en-US" sz="2729">
                <a:solidFill>
                  <a:srgbClr val="DFDFDF"/>
                </a:solidFill>
                <a:latin typeface="Codec Pro"/>
              </a:rPr>
              <a:t>Report content on Multisim</a:t>
            </a:r>
          </a:p>
          <a:p>
            <a:pPr marL="1178500" lvl="2" indent="-392833">
              <a:lnSpc>
                <a:spcPts val="2701"/>
              </a:lnSpc>
              <a:buFont typeface="Arial"/>
              <a:buChar char="⚬"/>
            </a:pPr>
            <a:r>
              <a:rPr lang="en-US" sz="2729">
                <a:solidFill>
                  <a:srgbClr val="DFDFDF"/>
                </a:solidFill>
                <a:latin typeface="Codec Pro"/>
              </a:rPr>
              <a:t>Presentation content on Multisim</a:t>
            </a:r>
          </a:p>
          <a:p>
            <a:pPr>
              <a:lnSpc>
                <a:spcPts val="2998"/>
              </a:lnSpc>
            </a:pPr>
            <a:endParaRPr/>
          </a:p>
          <a:p>
            <a:pPr marL="654018" lvl="1" indent="-327009">
              <a:lnSpc>
                <a:spcPts val="2998"/>
              </a:lnSpc>
              <a:buFont typeface="Arial"/>
              <a:buChar char="•"/>
            </a:pPr>
            <a:r>
              <a:rPr lang="en-US" sz="3029">
                <a:solidFill>
                  <a:srgbClr val="DFDFDF"/>
                </a:solidFill>
                <a:latin typeface="Codec Pro Bold"/>
              </a:rPr>
              <a:t>Rishabh Patil (210002062)</a:t>
            </a:r>
          </a:p>
          <a:p>
            <a:pPr marL="1178500" lvl="2" indent="-392833">
              <a:lnSpc>
                <a:spcPts val="2701"/>
              </a:lnSpc>
              <a:buFont typeface="Arial"/>
              <a:buChar char="⚬"/>
            </a:pPr>
            <a:r>
              <a:rPr lang="en-US" sz="2729">
                <a:solidFill>
                  <a:srgbClr val="DFDFDF"/>
                </a:solidFill>
                <a:latin typeface="Codec Pro"/>
              </a:rPr>
              <a:t>Multisim implementation</a:t>
            </a:r>
          </a:p>
          <a:p>
            <a:pPr marL="1178500" lvl="2" indent="-392833">
              <a:lnSpc>
                <a:spcPts val="2701"/>
              </a:lnSpc>
              <a:buFont typeface="Arial"/>
              <a:buChar char="⚬"/>
            </a:pPr>
            <a:r>
              <a:rPr lang="en-US" sz="2729">
                <a:solidFill>
                  <a:srgbClr val="DFDFDF"/>
                </a:solidFill>
                <a:latin typeface="Codec Pro"/>
              </a:rPr>
              <a:t>Report content on Multisim</a:t>
            </a:r>
          </a:p>
          <a:p>
            <a:pPr marL="1178500" lvl="2" indent="-392833">
              <a:lnSpc>
                <a:spcPts val="2701"/>
              </a:lnSpc>
              <a:buFont typeface="Arial"/>
              <a:buChar char="⚬"/>
            </a:pPr>
            <a:r>
              <a:rPr lang="en-US" sz="2729">
                <a:solidFill>
                  <a:srgbClr val="DFDFDF"/>
                </a:solidFill>
                <a:latin typeface="Codec Pro"/>
              </a:rPr>
              <a:t>Presentation content on Multisim</a:t>
            </a:r>
          </a:p>
          <a:p>
            <a:pPr>
              <a:lnSpc>
                <a:spcPts val="2998"/>
              </a:lnSpc>
            </a:pPr>
            <a:endParaRPr/>
          </a:p>
          <a:p>
            <a:pPr marL="654018" lvl="1" indent="-327009">
              <a:lnSpc>
                <a:spcPts val="2998"/>
              </a:lnSpc>
              <a:buFont typeface="Arial"/>
              <a:buChar char="•"/>
            </a:pPr>
            <a:r>
              <a:rPr lang="en-US" sz="3029">
                <a:solidFill>
                  <a:srgbClr val="DFDFDF"/>
                </a:solidFill>
                <a:latin typeface="Codec Pro Bold"/>
              </a:rPr>
              <a:t>Ritika Dhaker (210002064)</a:t>
            </a:r>
          </a:p>
          <a:p>
            <a:pPr marL="1178500" lvl="2" indent="-392833">
              <a:lnSpc>
                <a:spcPts val="2701"/>
              </a:lnSpc>
              <a:buFont typeface="Arial"/>
              <a:buChar char="⚬"/>
            </a:pPr>
            <a:r>
              <a:rPr lang="en-US" sz="2729">
                <a:solidFill>
                  <a:srgbClr val="DFDFDF"/>
                </a:solidFill>
                <a:latin typeface="Codec Pro"/>
              </a:rPr>
              <a:t>Python code</a:t>
            </a:r>
          </a:p>
          <a:p>
            <a:pPr marL="1178500" lvl="2" indent="-392833">
              <a:lnSpc>
                <a:spcPts val="2701"/>
              </a:lnSpc>
              <a:buFont typeface="Arial"/>
              <a:buChar char="⚬"/>
            </a:pPr>
            <a:r>
              <a:rPr lang="en-US" sz="2729">
                <a:solidFill>
                  <a:srgbClr val="DFDFDF"/>
                </a:solidFill>
                <a:latin typeface="Codec Pro"/>
              </a:rPr>
              <a:t>Report and presentation content for Introduction, Applications and Relevance</a:t>
            </a:r>
          </a:p>
          <a:p>
            <a:pPr marL="1178500" lvl="2" indent="-392833">
              <a:lnSpc>
                <a:spcPts val="2701"/>
              </a:lnSpc>
              <a:buFont typeface="Arial"/>
              <a:buChar char="⚬"/>
            </a:pPr>
            <a:r>
              <a:rPr lang="en-US" sz="2729">
                <a:solidFill>
                  <a:srgbClr val="DFDFDF"/>
                </a:solidFill>
                <a:latin typeface="Codec Pro"/>
              </a:rPr>
              <a:t>Presentation template and design</a:t>
            </a:r>
          </a:p>
          <a:p>
            <a:pPr>
              <a:lnSpc>
                <a:spcPts val="2998"/>
              </a:lnSpc>
            </a:pPr>
            <a:endParaRPr/>
          </a:p>
          <a:p>
            <a:pPr marL="654018" lvl="1" indent="-327009">
              <a:lnSpc>
                <a:spcPts val="2998"/>
              </a:lnSpc>
              <a:buFont typeface="Arial"/>
              <a:buChar char="•"/>
            </a:pPr>
            <a:r>
              <a:rPr lang="en-US" sz="3029">
                <a:solidFill>
                  <a:srgbClr val="DFDFDF"/>
                </a:solidFill>
                <a:latin typeface="Codec Pro Bold"/>
              </a:rPr>
              <a:t>Rupal Shah (210002065)</a:t>
            </a:r>
          </a:p>
          <a:p>
            <a:pPr marL="1178500" lvl="2" indent="-392833">
              <a:lnSpc>
                <a:spcPts val="2701"/>
              </a:lnSpc>
              <a:buFont typeface="Arial"/>
              <a:buChar char="⚬"/>
            </a:pPr>
            <a:r>
              <a:rPr lang="en-US" sz="2729">
                <a:solidFill>
                  <a:srgbClr val="DFDFDF"/>
                </a:solidFill>
                <a:latin typeface="Codec Pro"/>
              </a:rPr>
              <a:t>Python Code</a:t>
            </a:r>
          </a:p>
          <a:p>
            <a:pPr marL="1178500" lvl="2" indent="-392833">
              <a:lnSpc>
                <a:spcPts val="2701"/>
              </a:lnSpc>
              <a:buFont typeface="Arial"/>
              <a:buChar char="⚬"/>
            </a:pPr>
            <a:r>
              <a:rPr lang="en-US" sz="2729">
                <a:solidFill>
                  <a:srgbClr val="DFDFDF"/>
                </a:solidFill>
                <a:latin typeface="Codec Pro"/>
              </a:rPr>
              <a:t>Report content on Python</a:t>
            </a:r>
          </a:p>
          <a:p>
            <a:pPr marL="1178500" lvl="2" indent="-392833">
              <a:lnSpc>
                <a:spcPts val="2701"/>
              </a:lnSpc>
              <a:buFont typeface="Arial"/>
              <a:buChar char="⚬"/>
            </a:pPr>
            <a:r>
              <a:rPr lang="en-US" sz="2729">
                <a:solidFill>
                  <a:srgbClr val="DFDFDF"/>
                </a:solidFill>
                <a:latin typeface="Codec Pro"/>
              </a:rPr>
              <a:t>Report template and design using LaTeX</a:t>
            </a:r>
          </a:p>
        </p:txBody>
      </p:sp>
      <p:sp>
        <p:nvSpPr>
          <p:cNvPr id="8" name="Freeform 8"/>
          <p:cNvSpPr/>
          <p:nvPr/>
        </p:nvSpPr>
        <p:spPr>
          <a:xfrm>
            <a:off x="8815938" y="5266847"/>
            <a:ext cx="9472062" cy="6905994"/>
          </a:xfrm>
          <a:custGeom>
            <a:avLst/>
            <a:gdLst/>
            <a:ahLst/>
            <a:cxnLst/>
            <a:rect l="l" t="t" r="r" b="b"/>
            <a:pathLst>
              <a:path w="9472062" h="6905994">
                <a:moveTo>
                  <a:pt x="0" y="0"/>
                </a:moveTo>
                <a:lnTo>
                  <a:pt x="9472062" y="0"/>
                </a:lnTo>
                <a:lnTo>
                  <a:pt x="9472062" y="6905995"/>
                </a:lnTo>
                <a:lnTo>
                  <a:pt x="0" y="6905995"/>
                </a:lnTo>
                <a:lnTo>
                  <a:pt x="0" y="0"/>
                </a:lnTo>
                <a:close/>
              </a:path>
            </a:pathLst>
          </a:custGeom>
          <a:blipFill>
            <a:blip r:embed="rId4">
              <a:alphaModFix amt="28000"/>
              <a:extLst>
                <a:ext uri="{96DAC541-7B7A-43D3-8B79-37D633B846F1}">
                  <asvg:svgBlip xmlns="" xmlns:asvg="http://schemas.microsoft.com/office/drawing/2016/SVG/main" r:embed="rId5"/>
                </a:ext>
              </a:extLst>
            </a:blip>
            <a:stretch>
              <a:fillRect/>
            </a:stretch>
          </a:blipFill>
        </p:spPr>
      </p:sp>
      <p:sp>
        <p:nvSpPr>
          <p:cNvPr id="9" name="TextBox 9"/>
          <p:cNvSpPr txBox="1"/>
          <p:nvPr/>
        </p:nvSpPr>
        <p:spPr>
          <a:xfrm>
            <a:off x="9473775" y="2496318"/>
            <a:ext cx="8567922" cy="6096590"/>
          </a:xfrm>
          <a:prstGeom prst="rect">
            <a:avLst/>
          </a:prstGeom>
        </p:spPr>
        <p:txBody>
          <a:bodyPr lIns="0" tIns="0" rIns="0" bIns="0" rtlCol="0" anchor="t">
            <a:spAutoFit/>
          </a:bodyPr>
          <a:lstStyle/>
          <a:p>
            <a:pPr marL="654018" lvl="1" indent="-327009">
              <a:lnSpc>
                <a:spcPts val="2998"/>
              </a:lnSpc>
              <a:buFont typeface="Arial"/>
              <a:buChar char="•"/>
            </a:pPr>
            <a:r>
              <a:rPr lang="en-US" sz="3029">
                <a:solidFill>
                  <a:srgbClr val="DFDFDF"/>
                </a:solidFill>
                <a:latin typeface="Codec Pro Bold"/>
              </a:rPr>
              <a:t>Saattvik Thourwal (210002066)</a:t>
            </a:r>
          </a:p>
          <a:p>
            <a:pPr marL="1178500" lvl="2" indent="-392833">
              <a:lnSpc>
                <a:spcPts val="2701"/>
              </a:lnSpc>
              <a:buFont typeface="Arial"/>
              <a:buChar char="⚬"/>
            </a:pPr>
            <a:r>
              <a:rPr lang="en-US" sz="2729">
                <a:solidFill>
                  <a:srgbClr val="DFDFDF"/>
                </a:solidFill>
                <a:latin typeface="Codec Pro"/>
              </a:rPr>
              <a:t>Simulink implementation</a:t>
            </a:r>
          </a:p>
          <a:p>
            <a:pPr marL="1178500" lvl="2" indent="-392833">
              <a:lnSpc>
                <a:spcPts val="2701"/>
              </a:lnSpc>
              <a:buFont typeface="Arial"/>
              <a:buChar char="⚬"/>
            </a:pPr>
            <a:r>
              <a:rPr lang="en-US" sz="2729">
                <a:solidFill>
                  <a:srgbClr val="DFDFDF"/>
                </a:solidFill>
                <a:latin typeface="Codec Pro"/>
              </a:rPr>
              <a:t>Report content on Simulink &amp; Arduino</a:t>
            </a:r>
          </a:p>
          <a:p>
            <a:pPr marL="1178500" lvl="2" indent="-392833">
              <a:lnSpc>
                <a:spcPts val="2701"/>
              </a:lnSpc>
              <a:buFont typeface="Arial"/>
              <a:buChar char="⚬"/>
            </a:pPr>
            <a:r>
              <a:rPr lang="en-US" sz="2729">
                <a:solidFill>
                  <a:srgbClr val="DFDFDF"/>
                </a:solidFill>
                <a:latin typeface="Codec Pro"/>
              </a:rPr>
              <a:t>Arduino implementation</a:t>
            </a:r>
          </a:p>
          <a:p>
            <a:pPr>
              <a:lnSpc>
                <a:spcPts val="2998"/>
              </a:lnSpc>
            </a:pPr>
            <a:endParaRPr/>
          </a:p>
          <a:p>
            <a:pPr marL="654018" lvl="1" indent="-327009">
              <a:lnSpc>
                <a:spcPts val="2998"/>
              </a:lnSpc>
              <a:buFont typeface="Arial"/>
              <a:buChar char="•"/>
            </a:pPr>
            <a:r>
              <a:rPr lang="en-US" sz="3029">
                <a:solidFill>
                  <a:srgbClr val="DFDFDF"/>
                </a:solidFill>
                <a:latin typeface="Codec Pro Bold"/>
              </a:rPr>
              <a:t>Sarthak Nandre (210002067)</a:t>
            </a:r>
          </a:p>
          <a:p>
            <a:pPr marL="1178500" lvl="2" indent="-392833">
              <a:lnSpc>
                <a:spcPts val="2701"/>
              </a:lnSpc>
              <a:buFont typeface="Arial"/>
              <a:buChar char="⚬"/>
            </a:pPr>
            <a:r>
              <a:rPr lang="en-US" sz="2729">
                <a:solidFill>
                  <a:srgbClr val="DFDFDF"/>
                </a:solidFill>
                <a:latin typeface="Codec Pro"/>
              </a:rPr>
              <a:t>Simulink implementation</a:t>
            </a:r>
          </a:p>
          <a:p>
            <a:pPr marL="1178500" lvl="2" indent="-392833">
              <a:lnSpc>
                <a:spcPts val="2701"/>
              </a:lnSpc>
              <a:buFont typeface="Arial"/>
              <a:buChar char="⚬"/>
            </a:pPr>
            <a:r>
              <a:rPr lang="en-US" sz="2729">
                <a:solidFill>
                  <a:srgbClr val="DFDFDF"/>
                </a:solidFill>
                <a:latin typeface="Codec Pro"/>
              </a:rPr>
              <a:t>Report content on Simulink</a:t>
            </a:r>
          </a:p>
          <a:p>
            <a:pPr marL="1178500" lvl="2" indent="-392833">
              <a:lnSpc>
                <a:spcPts val="2701"/>
              </a:lnSpc>
              <a:buFont typeface="Arial"/>
              <a:buChar char="⚬"/>
            </a:pPr>
            <a:r>
              <a:rPr lang="en-US" sz="2729">
                <a:solidFill>
                  <a:srgbClr val="DFDFDF"/>
                </a:solidFill>
                <a:latin typeface="Codec Pro"/>
              </a:rPr>
              <a:t>Presentation content on Simulink</a:t>
            </a:r>
          </a:p>
          <a:p>
            <a:pPr>
              <a:lnSpc>
                <a:spcPts val="2998"/>
              </a:lnSpc>
            </a:pPr>
            <a:endParaRPr/>
          </a:p>
          <a:p>
            <a:pPr marL="654018" lvl="1" indent="-327009">
              <a:lnSpc>
                <a:spcPts val="2998"/>
              </a:lnSpc>
              <a:buFont typeface="Arial"/>
              <a:buChar char="•"/>
            </a:pPr>
            <a:r>
              <a:rPr lang="en-US" sz="3029">
                <a:solidFill>
                  <a:srgbClr val="DFDFDF"/>
                </a:solidFill>
                <a:latin typeface="Codec Pro Bold"/>
              </a:rPr>
              <a:t>Shaikh Baba (210002068)</a:t>
            </a:r>
          </a:p>
          <a:p>
            <a:pPr marL="1178500" lvl="2" indent="-392833">
              <a:lnSpc>
                <a:spcPts val="2701"/>
              </a:lnSpc>
              <a:buFont typeface="Arial"/>
              <a:buChar char="⚬"/>
            </a:pPr>
            <a:r>
              <a:rPr lang="en-US" sz="2729">
                <a:solidFill>
                  <a:srgbClr val="DFDFDF"/>
                </a:solidFill>
                <a:latin typeface="Codec Pro"/>
              </a:rPr>
              <a:t>Report content on Multisim</a:t>
            </a:r>
          </a:p>
          <a:p>
            <a:pPr marL="1178500" lvl="2" indent="-392833">
              <a:lnSpc>
                <a:spcPts val="2701"/>
              </a:lnSpc>
              <a:buFont typeface="Arial"/>
              <a:buChar char="⚬"/>
            </a:pPr>
            <a:r>
              <a:rPr lang="en-US" sz="2729">
                <a:solidFill>
                  <a:srgbClr val="DFDFDF"/>
                </a:solidFill>
                <a:latin typeface="Codec Pro"/>
              </a:rPr>
              <a:t>Presentation content on Multisim</a:t>
            </a:r>
          </a:p>
          <a:p>
            <a:pPr>
              <a:lnSpc>
                <a:spcPts val="2998"/>
              </a:lnSpc>
            </a:pPr>
            <a:endParaRPr/>
          </a:p>
          <a:p>
            <a:pPr marL="654018" lvl="1" indent="-327009">
              <a:lnSpc>
                <a:spcPts val="2998"/>
              </a:lnSpc>
              <a:buFont typeface="Arial"/>
              <a:buChar char="•"/>
            </a:pPr>
            <a:r>
              <a:rPr lang="en-US" sz="3029">
                <a:solidFill>
                  <a:srgbClr val="DFDFDF"/>
                </a:solidFill>
                <a:latin typeface="Codec Pro Bold"/>
              </a:rPr>
              <a:t>Shashank Sharma (210002069)</a:t>
            </a:r>
          </a:p>
          <a:p>
            <a:pPr marL="1178500" lvl="2" indent="-392833">
              <a:lnSpc>
                <a:spcPts val="2701"/>
              </a:lnSpc>
              <a:buFont typeface="Arial"/>
              <a:buChar char="⚬"/>
            </a:pPr>
            <a:r>
              <a:rPr lang="en-US" sz="2729">
                <a:solidFill>
                  <a:srgbClr val="DFDFDF"/>
                </a:solidFill>
                <a:latin typeface="Codec Pro"/>
              </a:rPr>
              <a:t>Report content on Python</a:t>
            </a:r>
          </a:p>
          <a:p>
            <a:pPr marL="1178500" lvl="2" indent="-392833">
              <a:lnSpc>
                <a:spcPts val="2701"/>
              </a:lnSpc>
              <a:buFont typeface="Arial"/>
              <a:buChar char="⚬"/>
            </a:pPr>
            <a:r>
              <a:rPr lang="en-US" sz="2729">
                <a:solidFill>
                  <a:srgbClr val="DFDFDF"/>
                </a:solidFill>
                <a:latin typeface="Codec Pro"/>
              </a:rPr>
              <a:t>Presentation content on Python</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Freeform 2"/>
          <p:cNvSpPr/>
          <p:nvPr/>
        </p:nvSpPr>
        <p:spPr>
          <a:xfrm>
            <a:off x="0" y="228600"/>
            <a:ext cx="18288000" cy="12901353"/>
          </a:xfrm>
          <a:custGeom>
            <a:avLst/>
            <a:gdLst/>
            <a:ahLst/>
            <a:cxnLst/>
            <a:rect l="l" t="t" r="r" b="b"/>
            <a:pathLst>
              <a:path w="18288000" h="12901353">
                <a:moveTo>
                  <a:pt x="0" y="0"/>
                </a:moveTo>
                <a:lnTo>
                  <a:pt x="18288000" y="0"/>
                </a:lnTo>
                <a:lnTo>
                  <a:pt x="18288000" y="12901353"/>
                </a:lnTo>
                <a:lnTo>
                  <a:pt x="0" y="12901353"/>
                </a:lnTo>
                <a:lnTo>
                  <a:pt x="0" y="0"/>
                </a:lnTo>
                <a:close/>
              </a:path>
            </a:pathLst>
          </a:custGeom>
          <a:blipFill>
            <a:blip r:embed="rId2">
              <a:alphaModFix amt="29000"/>
              <a:extLst>
                <a:ext uri="{96DAC541-7B7A-43D3-8B79-37D633B846F1}">
                  <asvg:svgBlip xmlns="" xmlns:asvg="http://schemas.microsoft.com/office/drawing/2016/SVG/main" r:embed="rId3"/>
                </a:ext>
              </a:extLst>
            </a:blip>
            <a:stretch>
              <a:fillRect/>
            </a:stretch>
          </a:blipFill>
        </p:spPr>
      </p:sp>
      <p:sp>
        <p:nvSpPr>
          <p:cNvPr id="3" name="TextBox 3"/>
          <p:cNvSpPr txBox="1"/>
          <p:nvPr/>
        </p:nvSpPr>
        <p:spPr>
          <a:xfrm>
            <a:off x="6547366" y="3997325"/>
            <a:ext cx="5193267" cy="2330449"/>
          </a:xfrm>
          <a:prstGeom prst="rect">
            <a:avLst/>
          </a:prstGeom>
        </p:spPr>
        <p:txBody>
          <a:bodyPr lIns="0" tIns="0" rIns="0" bIns="0" rtlCol="0" anchor="t">
            <a:spAutoFit/>
          </a:bodyPr>
          <a:lstStyle/>
          <a:p>
            <a:pPr algn="ctr">
              <a:lnSpc>
                <a:spcPts val="8499"/>
              </a:lnSpc>
            </a:pPr>
            <a:r>
              <a:rPr lang="en-US" sz="8499">
                <a:solidFill>
                  <a:srgbClr val="FFFFFF"/>
                </a:solidFill>
                <a:latin typeface="Codec Pro Bold"/>
              </a:rPr>
              <a:t>THANK YOU</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066964">
            <a:off x="11855726" y="8241454"/>
            <a:ext cx="8212044" cy="4091091"/>
          </a:xfrm>
          <a:custGeom>
            <a:avLst/>
            <a:gdLst/>
            <a:ahLst/>
            <a:cxnLst/>
            <a:rect l="l" t="t" r="r" b="b"/>
            <a:pathLst>
              <a:path w="8212044" h="4091091">
                <a:moveTo>
                  <a:pt x="0" y="0"/>
                </a:moveTo>
                <a:lnTo>
                  <a:pt x="8212044" y="0"/>
                </a:lnTo>
                <a:lnTo>
                  <a:pt x="8212044" y="4091092"/>
                </a:lnTo>
                <a:lnTo>
                  <a:pt x="0" y="4091092"/>
                </a:lnTo>
                <a:lnTo>
                  <a:pt x="0" y="0"/>
                </a:lnTo>
                <a:close/>
              </a:path>
            </a:pathLst>
          </a:custGeom>
          <a:blipFill>
            <a:blip r:embed="rId2">
              <a:alphaModFix amt="6999"/>
              <a:extLst>
                <a:ext uri="{96DAC541-7B7A-43D3-8B79-37D633B846F1}">
                  <asvg:svgBlip xmlns="" xmlns:asvg="http://schemas.microsoft.com/office/drawing/2016/SVG/main" r:embed="rId3"/>
                </a:ext>
              </a:extLst>
            </a:blip>
            <a:stretch>
              <a:fillRect/>
            </a:stretch>
          </a:blipFill>
        </p:spPr>
      </p:sp>
      <p:sp>
        <p:nvSpPr>
          <p:cNvPr id="3" name="TextBox 3"/>
          <p:cNvSpPr txBox="1"/>
          <p:nvPr/>
        </p:nvSpPr>
        <p:spPr>
          <a:xfrm>
            <a:off x="6619582" y="888647"/>
            <a:ext cx="9966248" cy="2238375"/>
          </a:xfrm>
          <a:prstGeom prst="rect">
            <a:avLst/>
          </a:prstGeom>
        </p:spPr>
        <p:txBody>
          <a:bodyPr lIns="0" tIns="0" rIns="0" bIns="0" rtlCol="0" anchor="t">
            <a:spAutoFit/>
          </a:bodyPr>
          <a:lstStyle/>
          <a:p>
            <a:pPr>
              <a:lnSpc>
                <a:spcPts val="8250"/>
              </a:lnSpc>
            </a:pPr>
            <a:r>
              <a:rPr lang="en-US" sz="7500">
                <a:solidFill>
                  <a:srgbClr val="2667FF"/>
                </a:solidFill>
                <a:latin typeface="Codec Pro Bold"/>
              </a:rPr>
              <a:t>GENERAL</a:t>
            </a:r>
          </a:p>
          <a:p>
            <a:pPr>
              <a:lnSpc>
                <a:spcPts val="8250"/>
              </a:lnSpc>
            </a:pPr>
            <a:r>
              <a:rPr lang="en-US" sz="7500">
                <a:solidFill>
                  <a:srgbClr val="2667FF"/>
                </a:solidFill>
                <a:latin typeface="Codec Pro Bold"/>
              </a:rPr>
              <a:t>INTRODUCTION</a:t>
            </a:r>
          </a:p>
        </p:txBody>
      </p:sp>
      <p:sp>
        <p:nvSpPr>
          <p:cNvPr id="4" name="TextBox 4"/>
          <p:cNvSpPr txBox="1"/>
          <p:nvPr/>
        </p:nvSpPr>
        <p:spPr>
          <a:xfrm>
            <a:off x="6733882" y="3459585"/>
            <a:ext cx="10223647" cy="5565995"/>
          </a:xfrm>
          <a:prstGeom prst="rect">
            <a:avLst/>
          </a:prstGeom>
        </p:spPr>
        <p:txBody>
          <a:bodyPr lIns="0" tIns="0" rIns="0" bIns="0" rtlCol="0" anchor="t">
            <a:spAutoFit/>
          </a:bodyPr>
          <a:lstStyle/>
          <a:p>
            <a:pPr algn="just">
              <a:lnSpc>
                <a:spcPts val="4849"/>
              </a:lnSpc>
            </a:pPr>
            <a:r>
              <a:rPr lang="en-US" sz="3463">
                <a:solidFill>
                  <a:srgbClr val="1B131B"/>
                </a:solidFill>
                <a:latin typeface="Codec Pro"/>
              </a:rPr>
              <a:t>Frequency Shift Keying (FSK) is a modulation technique used in digital communication systems to transmit digital data over a carrier wave. In FSK, the binary data (0s and 1s) is represented by shifting the frequency of the carrier signal between two distinct frequencies. The carrier signal is typically a sinusoidal wave, and the shift in frequency corresponds to the binary data being transmitted. </a:t>
            </a:r>
          </a:p>
        </p:txBody>
      </p:sp>
      <p:grpSp>
        <p:nvGrpSpPr>
          <p:cNvPr id="5" name="Group 5"/>
          <p:cNvGrpSpPr>
            <a:grpSpLocks noChangeAspect="1"/>
          </p:cNvGrpSpPr>
          <p:nvPr/>
        </p:nvGrpSpPr>
        <p:grpSpPr>
          <a:xfrm>
            <a:off x="-1856054" y="631575"/>
            <a:ext cx="7775400" cy="11107715"/>
            <a:chOff x="0" y="0"/>
            <a:chExt cx="4445000" cy="6350000"/>
          </a:xfrm>
        </p:grpSpPr>
        <p:sp>
          <p:nvSpPr>
            <p:cNvPr id="6" name="Freeform 6"/>
            <p:cNvSpPr/>
            <p:nvPr/>
          </p:nvSpPr>
          <p:spPr>
            <a:xfrm>
              <a:off x="0" y="0"/>
              <a:ext cx="4445000" cy="6350000"/>
            </a:xfrm>
            <a:custGeom>
              <a:avLst/>
              <a:gdLst/>
              <a:ahLst/>
              <a:cxnLst/>
              <a:rect l="l" t="t" r="r" b="b"/>
              <a:pathLst>
                <a:path w="4445000" h="6350000">
                  <a:moveTo>
                    <a:pt x="3429000" y="6350000"/>
                  </a:moveTo>
                  <a:lnTo>
                    <a:pt x="1016000" y="6350000"/>
                  </a:lnTo>
                  <a:cubicBezTo>
                    <a:pt x="454660" y="6350000"/>
                    <a:pt x="0" y="5895340"/>
                    <a:pt x="0" y="5334000"/>
                  </a:cubicBezTo>
                  <a:lnTo>
                    <a:pt x="0" y="1016000"/>
                  </a:lnTo>
                  <a:cubicBezTo>
                    <a:pt x="0" y="454660"/>
                    <a:pt x="454660" y="0"/>
                    <a:pt x="1016000" y="0"/>
                  </a:cubicBezTo>
                  <a:lnTo>
                    <a:pt x="3429000" y="0"/>
                  </a:lnTo>
                  <a:cubicBezTo>
                    <a:pt x="3990340" y="0"/>
                    <a:pt x="4445000" y="454660"/>
                    <a:pt x="4445000" y="1016000"/>
                  </a:cubicBezTo>
                  <a:lnTo>
                    <a:pt x="4445000" y="5334000"/>
                  </a:lnTo>
                  <a:cubicBezTo>
                    <a:pt x="4445000" y="5895340"/>
                    <a:pt x="3990340" y="6350000"/>
                    <a:pt x="3429000" y="6350000"/>
                  </a:cubicBezTo>
                  <a:close/>
                </a:path>
              </a:pathLst>
            </a:custGeom>
            <a:blipFill>
              <a:blip r:embed="rId4"/>
              <a:stretch>
                <a:fillRect l="-21428" r="-21428"/>
              </a:stretch>
            </a:blipFill>
          </p:spPr>
        </p:sp>
        <p:sp>
          <p:nvSpPr>
            <p:cNvPr id="7" name="Freeform 7"/>
            <p:cNvSpPr/>
            <p:nvPr/>
          </p:nvSpPr>
          <p:spPr>
            <a:xfrm>
              <a:off x="0" y="0"/>
              <a:ext cx="4445000" cy="6350000"/>
            </a:xfrm>
            <a:custGeom>
              <a:avLst/>
              <a:gdLst/>
              <a:ahLst/>
              <a:cxnLst/>
              <a:rect l="l" t="t" r="r" b="b"/>
              <a:pathLst>
                <a:path w="4445000" h="6350000">
                  <a:moveTo>
                    <a:pt x="3429000" y="19050"/>
                  </a:moveTo>
                  <a:cubicBezTo>
                    <a:pt x="3978910" y="19050"/>
                    <a:pt x="4425950" y="466090"/>
                    <a:pt x="4425950" y="1016000"/>
                  </a:cubicBezTo>
                  <a:lnTo>
                    <a:pt x="4425950" y="5334000"/>
                  </a:lnTo>
                  <a:cubicBezTo>
                    <a:pt x="4425950" y="5883910"/>
                    <a:pt x="3978910" y="6330950"/>
                    <a:pt x="3429000" y="6330950"/>
                  </a:cubicBezTo>
                  <a:lnTo>
                    <a:pt x="1016000" y="6330950"/>
                  </a:lnTo>
                  <a:cubicBezTo>
                    <a:pt x="466090" y="6330950"/>
                    <a:pt x="19050" y="5883910"/>
                    <a:pt x="19050" y="5334000"/>
                  </a:cubicBezTo>
                  <a:lnTo>
                    <a:pt x="19050" y="1016000"/>
                  </a:lnTo>
                  <a:cubicBezTo>
                    <a:pt x="19050" y="466090"/>
                    <a:pt x="466090" y="19050"/>
                    <a:pt x="1016000" y="19050"/>
                  </a:cubicBezTo>
                  <a:lnTo>
                    <a:pt x="3429000" y="19050"/>
                  </a:lnTo>
                  <a:moveTo>
                    <a:pt x="3429000" y="0"/>
                  </a:moveTo>
                  <a:lnTo>
                    <a:pt x="1016000" y="0"/>
                  </a:lnTo>
                  <a:cubicBezTo>
                    <a:pt x="454660" y="0"/>
                    <a:pt x="0" y="454660"/>
                    <a:pt x="0" y="1016000"/>
                  </a:cubicBezTo>
                  <a:lnTo>
                    <a:pt x="0" y="5334000"/>
                  </a:lnTo>
                  <a:cubicBezTo>
                    <a:pt x="0" y="5895340"/>
                    <a:pt x="454660" y="6350000"/>
                    <a:pt x="1016000" y="6350000"/>
                  </a:cubicBezTo>
                  <a:lnTo>
                    <a:pt x="3429000" y="6350000"/>
                  </a:lnTo>
                  <a:cubicBezTo>
                    <a:pt x="3990340" y="6350000"/>
                    <a:pt x="4445000" y="5895340"/>
                    <a:pt x="4445000" y="5334000"/>
                  </a:cubicBezTo>
                  <a:lnTo>
                    <a:pt x="4445000" y="1016000"/>
                  </a:lnTo>
                  <a:cubicBezTo>
                    <a:pt x="4445000" y="454660"/>
                    <a:pt x="3990340" y="0"/>
                    <a:pt x="3429000" y="0"/>
                  </a:cubicBezTo>
                  <a:lnTo>
                    <a:pt x="3429000" y="0"/>
                  </a:lnTo>
                  <a:close/>
                </a:path>
              </a:pathLst>
            </a:custGeom>
            <a:solidFill>
              <a:srgbClr val="FFFFFF"/>
            </a:solidFill>
          </p:spPr>
        </p:sp>
      </p:grpSp>
      <p:sp>
        <p:nvSpPr>
          <p:cNvPr id="8" name="Freeform 8"/>
          <p:cNvSpPr/>
          <p:nvPr/>
        </p:nvSpPr>
        <p:spPr>
          <a:xfrm>
            <a:off x="11602706" y="-887842"/>
            <a:ext cx="6358047" cy="3248384"/>
          </a:xfrm>
          <a:custGeom>
            <a:avLst/>
            <a:gdLst/>
            <a:ahLst/>
            <a:cxnLst/>
            <a:rect l="l" t="t" r="r" b="b"/>
            <a:pathLst>
              <a:path w="6358047" h="3248384">
                <a:moveTo>
                  <a:pt x="0" y="0"/>
                </a:moveTo>
                <a:lnTo>
                  <a:pt x="6358046" y="0"/>
                </a:lnTo>
                <a:lnTo>
                  <a:pt x="6358046" y="3248384"/>
                </a:lnTo>
                <a:lnTo>
                  <a:pt x="0" y="3248384"/>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5802867" y="695325"/>
            <a:ext cx="11389758" cy="1123950"/>
          </a:xfrm>
          <a:prstGeom prst="rect">
            <a:avLst/>
          </a:prstGeom>
        </p:spPr>
        <p:txBody>
          <a:bodyPr lIns="0" tIns="0" rIns="0" bIns="0" rtlCol="0" anchor="t">
            <a:spAutoFit/>
          </a:bodyPr>
          <a:lstStyle/>
          <a:p>
            <a:pPr algn="r">
              <a:lnSpc>
                <a:spcPts val="7500"/>
              </a:lnSpc>
            </a:pPr>
            <a:r>
              <a:rPr lang="en-US" sz="7500">
                <a:solidFill>
                  <a:srgbClr val="FFFFFF"/>
                </a:solidFill>
                <a:latin typeface="Codec Pro Bold"/>
              </a:rPr>
              <a:t>PROJECT OVERVIEW</a:t>
            </a:r>
          </a:p>
        </p:txBody>
      </p:sp>
      <p:sp>
        <p:nvSpPr>
          <p:cNvPr id="3" name="TextBox 3"/>
          <p:cNvSpPr txBox="1"/>
          <p:nvPr/>
        </p:nvSpPr>
        <p:spPr>
          <a:xfrm>
            <a:off x="981075" y="2333625"/>
            <a:ext cx="8531367" cy="7972425"/>
          </a:xfrm>
          <a:prstGeom prst="rect">
            <a:avLst/>
          </a:prstGeom>
        </p:spPr>
        <p:txBody>
          <a:bodyPr lIns="0" tIns="0" rIns="0" bIns="0" rtlCol="0" anchor="t">
            <a:spAutoFit/>
          </a:bodyPr>
          <a:lstStyle/>
          <a:p>
            <a:pPr marL="626111" lvl="1" indent="-313055">
              <a:lnSpc>
                <a:spcPts val="2755"/>
              </a:lnSpc>
              <a:buFont typeface="Arial"/>
              <a:buChar char="•"/>
            </a:pPr>
            <a:r>
              <a:rPr lang="en-US" sz="2900">
                <a:solidFill>
                  <a:srgbClr val="DFDFDF"/>
                </a:solidFill>
                <a:latin typeface="Codec Pro Bold"/>
              </a:rPr>
              <a:t>Python Simulation:</a:t>
            </a:r>
          </a:p>
          <a:p>
            <a:pPr>
              <a:lnSpc>
                <a:spcPts val="2660"/>
              </a:lnSpc>
            </a:pPr>
            <a:endParaRPr/>
          </a:p>
          <a:p>
            <a:pPr marL="1079505" lvl="2" indent="-359835">
              <a:lnSpc>
                <a:spcPts val="2375"/>
              </a:lnSpc>
              <a:buFont typeface="Arial"/>
              <a:buChar char="⚬"/>
            </a:pPr>
            <a:r>
              <a:rPr lang="en-US" sz="2500">
                <a:solidFill>
                  <a:srgbClr val="DFDFDF"/>
                </a:solidFill>
                <a:latin typeface="Codec Pro"/>
              </a:rPr>
              <a:t>Developed a robust Python program to simulate FSK modulation and demodulation.</a:t>
            </a:r>
          </a:p>
          <a:p>
            <a:pPr>
              <a:lnSpc>
                <a:spcPts val="2375"/>
              </a:lnSpc>
            </a:pPr>
            <a:endParaRPr/>
          </a:p>
          <a:p>
            <a:pPr marL="1079505" lvl="2" indent="-359835">
              <a:lnSpc>
                <a:spcPts val="2375"/>
              </a:lnSpc>
              <a:buFont typeface="Arial"/>
              <a:buChar char="⚬"/>
            </a:pPr>
            <a:r>
              <a:rPr lang="en-US" sz="2500">
                <a:solidFill>
                  <a:srgbClr val="DFDFDF"/>
                </a:solidFill>
                <a:latin typeface="Codec Pro"/>
              </a:rPr>
              <a:t>Generated FSK signals by strategically shifting frequencies to represent binary data.</a:t>
            </a:r>
          </a:p>
          <a:p>
            <a:pPr>
              <a:lnSpc>
                <a:spcPts val="2375"/>
              </a:lnSpc>
            </a:pPr>
            <a:endParaRPr/>
          </a:p>
          <a:p>
            <a:pPr marL="1079505" lvl="2" indent="-359835">
              <a:lnSpc>
                <a:spcPts val="2375"/>
              </a:lnSpc>
              <a:buFont typeface="Arial"/>
              <a:buChar char="⚬"/>
            </a:pPr>
            <a:r>
              <a:rPr lang="en-US" sz="2500">
                <a:solidFill>
                  <a:srgbClr val="DFDFDF"/>
                </a:solidFill>
                <a:latin typeface="Codec Pro"/>
              </a:rPr>
              <a:t>Implemented methods for demodulating received signals, establishing a fundamental software foundation for the project.</a:t>
            </a:r>
          </a:p>
          <a:p>
            <a:pPr>
              <a:lnSpc>
                <a:spcPts val="2375"/>
              </a:lnSpc>
            </a:pPr>
            <a:endParaRPr/>
          </a:p>
          <a:p>
            <a:pPr>
              <a:lnSpc>
                <a:spcPts val="2755"/>
              </a:lnSpc>
            </a:pPr>
            <a:endParaRPr/>
          </a:p>
          <a:p>
            <a:pPr marL="626111" lvl="1" indent="-313055">
              <a:lnSpc>
                <a:spcPts val="2755"/>
              </a:lnSpc>
              <a:buFont typeface="Arial"/>
              <a:buChar char="•"/>
            </a:pPr>
            <a:r>
              <a:rPr lang="en-US" sz="2900">
                <a:solidFill>
                  <a:srgbClr val="DFDFDF"/>
                </a:solidFill>
                <a:latin typeface="Codec Pro Bold"/>
              </a:rPr>
              <a:t>Simulink Analysis:</a:t>
            </a:r>
          </a:p>
          <a:p>
            <a:pPr>
              <a:lnSpc>
                <a:spcPts val="2660"/>
              </a:lnSpc>
            </a:pPr>
            <a:endParaRPr/>
          </a:p>
          <a:p>
            <a:pPr marL="1079505" lvl="2" indent="-359835">
              <a:lnSpc>
                <a:spcPts val="2375"/>
              </a:lnSpc>
              <a:buFont typeface="Arial"/>
              <a:buChar char="⚬"/>
            </a:pPr>
            <a:r>
              <a:rPr lang="en-US" sz="2500">
                <a:solidFill>
                  <a:srgbClr val="DFDFDF"/>
                </a:solidFill>
                <a:latin typeface="Codec Pro"/>
              </a:rPr>
              <a:t>Constructed a comprehensive Simulink model to simulate an entire FSK communication system.</a:t>
            </a:r>
          </a:p>
          <a:p>
            <a:pPr>
              <a:lnSpc>
                <a:spcPts val="2375"/>
              </a:lnSpc>
            </a:pPr>
            <a:endParaRPr/>
          </a:p>
          <a:p>
            <a:pPr marL="1079505" lvl="2" indent="-359835">
              <a:lnSpc>
                <a:spcPts val="2375"/>
              </a:lnSpc>
              <a:buFont typeface="Arial"/>
              <a:buChar char="⚬"/>
            </a:pPr>
            <a:r>
              <a:rPr lang="en-US" sz="2500">
                <a:solidFill>
                  <a:srgbClr val="DFDFDF"/>
                </a:solidFill>
                <a:latin typeface="Codec Pro"/>
              </a:rPr>
              <a:t>Integrated blocks for FSK signal generation, transmission through a simulated channel, and subsequent demodulation.</a:t>
            </a:r>
          </a:p>
          <a:p>
            <a:pPr>
              <a:lnSpc>
                <a:spcPts val="2375"/>
              </a:lnSpc>
            </a:pPr>
            <a:endParaRPr/>
          </a:p>
          <a:p>
            <a:pPr marL="1079505" lvl="2" indent="-359835">
              <a:lnSpc>
                <a:spcPts val="2375"/>
              </a:lnSpc>
              <a:buFont typeface="Arial"/>
              <a:buChar char="⚬"/>
            </a:pPr>
            <a:r>
              <a:rPr lang="en-US" sz="2500">
                <a:solidFill>
                  <a:srgbClr val="DFDFDF"/>
                </a:solidFill>
                <a:latin typeface="Codec Pro"/>
              </a:rPr>
              <a:t>Facilitated in-depth analysis of FSK performance under controlled conditions, offering insights into its characteristics and behavior.</a:t>
            </a:r>
          </a:p>
          <a:p>
            <a:pPr>
              <a:lnSpc>
                <a:spcPts val="2375"/>
              </a:lnSpc>
            </a:pPr>
            <a:endParaRPr/>
          </a:p>
        </p:txBody>
      </p:sp>
      <p:grpSp>
        <p:nvGrpSpPr>
          <p:cNvPr id="4" name="Group 4"/>
          <p:cNvGrpSpPr/>
          <p:nvPr/>
        </p:nvGrpSpPr>
        <p:grpSpPr>
          <a:xfrm>
            <a:off x="-285816" y="0"/>
            <a:ext cx="7575568" cy="2000795"/>
            <a:chOff x="0" y="0"/>
            <a:chExt cx="10100757" cy="2667727"/>
          </a:xfrm>
        </p:grpSpPr>
        <p:sp>
          <p:nvSpPr>
            <p:cNvPr id="5" name="Freeform 5"/>
            <p:cNvSpPr/>
            <p:nvPr/>
          </p:nvSpPr>
          <p:spPr>
            <a:xfrm flipH="1">
              <a:off x="6712672" y="12700"/>
              <a:ext cx="3388086" cy="2655027"/>
            </a:xfrm>
            <a:custGeom>
              <a:avLst/>
              <a:gdLst/>
              <a:ahLst/>
              <a:cxnLst/>
              <a:rect l="l" t="t" r="r" b="b"/>
              <a:pathLst>
                <a:path w="3388086" h="2655027">
                  <a:moveTo>
                    <a:pt x="3388085" y="0"/>
                  </a:moveTo>
                  <a:lnTo>
                    <a:pt x="0" y="0"/>
                  </a:lnTo>
                  <a:lnTo>
                    <a:pt x="0" y="2655027"/>
                  </a:lnTo>
                  <a:lnTo>
                    <a:pt x="3388085" y="2655027"/>
                  </a:lnTo>
                  <a:lnTo>
                    <a:pt x="3388085"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a:off x="3349986"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7" name="Freeform 7"/>
            <p:cNvSpPr/>
            <p:nvPr/>
          </p:nvSpPr>
          <p:spPr>
            <a:xfrm flipH="1">
              <a:off x="0"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2">
                <a:extLst>
                  <a:ext uri="{96DAC541-7B7A-43D3-8B79-37D633B846F1}">
                    <asvg:svgBlip xmlns="" xmlns:asvg="http://schemas.microsoft.com/office/drawing/2016/SVG/main" r:embed="rId3"/>
                  </a:ext>
                </a:extLst>
              </a:blip>
              <a:stretch>
                <a:fillRect/>
              </a:stretch>
            </a:blipFill>
          </p:spPr>
        </p:sp>
      </p:grpSp>
      <p:sp>
        <p:nvSpPr>
          <p:cNvPr id="8" name="TextBox 8"/>
          <p:cNvSpPr txBox="1"/>
          <p:nvPr/>
        </p:nvSpPr>
        <p:spPr>
          <a:xfrm>
            <a:off x="9739275" y="2162175"/>
            <a:ext cx="7520025" cy="7850505"/>
          </a:xfrm>
          <a:prstGeom prst="rect">
            <a:avLst/>
          </a:prstGeom>
        </p:spPr>
        <p:txBody>
          <a:bodyPr lIns="0" tIns="0" rIns="0" bIns="0" rtlCol="0" anchor="t">
            <a:spAutoFit/>
          </a:bodyPr>
          <a:lstStyle/>
          <a:p>
            <a:pPr marL="604521" lvl="1" indent="-302261">
              <a:lnSpc>
                <a:spcPts val="2940"/>
              </a:lnSpc>
              <a:buFont typeface="Arial"/>
              <a:buChar char="•"/>
            </a:pPr>
            <a:r>
              <a:rPr lang="en-US" sz="2800">
                <a:solidFill>
                  <a:srgbClr val="DFDFDF"/>
                </a:solidFill>
                <a:latin typeface="Codec Pro Bold"/>
              </a:rPr>
              <a:t>Multisim Circuit:</a:t>
            </a:r>
          </a:p>
          <a:p>
            <a:pPr>
              <a:lnSpc>
                <a:spcPts val="2835"/>
              </a:lnSpc>
            </a:pPr>
            <a:endParaRPr/>
          </a:p>
          <a:p>
            <a:pPr marL="1036326" lvl="2" indent="-345442">
              <a:lnSpc>
                <a:spcPts val="2520"/>
              </a:lnSpc>
              <a:buFont typeface="Arial"/>
              <a:buChar char="⚬"/>
            </a:pPr>
            <a:r>
              <a:rPr lang="en-US" sz="2400">
                <a:solidFill>
                  <a:srgbClr val="DFDFDF"/>
                </a:solidFill>
                <a:latin typeface="Codec Pro"/>
              </a:rPr>
              <a:t>Translated theoretical concepts into practical application through a physical circuit in Multisim.</a:t>
            </a:r>
          </a:p>
          <a:p>
            <a:pPr>
              <a:lnSpc>
                <a:spcPts val="2520"/>
              </a:lnSpc>
            </a:pPr>
            <a:endParaRPr/>
          </a:p>
          <a:p>
            <a:pPr marL="1036326" lvl="2" indent="-345442">
              <a:lnSpc>
                <a:spcPts val="2520"/>
              </a:lnSpc>
              <a:buFont typeface="Arial"/>
              <a:buChar char="⚬"/>
            </a:pPr>
            <a:r>
              <a:rPr lang="en-US" sz="2400">
                <a:solidFill>
                  <a:srgbClr val="DFDFDF"/>
                </a:solidFill>
                <a:latin typeface="Codec Pro"/>
              </a:rPr>
              <a:t>Engineered a circuit employing two transistors and various electronic components to achieve FSK modulation and demodulation.</a:t>
            </a:r>
          </a:p>
          <a:p>
            <a:pPr>
              <a:lnSpc>
                <a:spcPts val="2520"/>
              </a:lnSpc>
            </a:pPr>
            <a:endParaRPr/>
          </a:p>
          <a:p>
            <a:pPr>
              <a:lnSpc>
                <a:spcPts val="2520"/>
              </a:lnSpc>
            </a:pPr>
            <a:endParaRPr/>
          </a:p>
          <a:p>
            <a:pPr>
              <a:lnSpc>
                <a:spcPts val="2940"/>
              </a:lnSpc>
            </a:pPr>
            <a:endParaRPr/>
          </a:p>
          <a:p>
            <a:pPr marL="604521" lvl="1" indent="-302261">
              <a:lnSpc>
                <a:spcPts val="2940"/>
              </a:lnSpc>
              <a:buFont typeface="Arial"/>
              <a:buChar char="•"/>
            </a:pPr>
            <a:r>
              <a:rPr lang="en-US" sz="2800">
                <a:solidFill>
                  <a:srgbClr val="DFDFDF"/>
                </a:solidFill>
                <a:latin typeface="Codec Pro Bold"/>
              </a:rPr>
              <a:t>Project Impact:</a:t>
            </a:r>
          </a:p>
          <a:p>
            <a:pPr>
              <a:lnSpc>
                <a:spcPts val="2835"/>
              </a:lnSpc>
            </a:pPr>
            <a:endParaRPr/>
          </a:p>
          <a:p>
            <a:pPr marL="1036326" lvl="2" indent="-345442">
              <a:lnSpc>
                <a:spcPts val="2520"/>
              </a:lnSpc>
              <a:buFont typeface="Arial"/>
              <a:buChar char="⚬"/>
            </a:pPr>
            <a:r>
              <a:rPr lang="en-US" sz="2400">
                <a:solidFill>
                  <a:srgbClr val="DFDFDF"/>
                </a:solidFill>
                <a:latin typeface="Codec Pro"/>
              </a:rPr>
              <a:t>Executed a comprehensive exploration of FSK through a multi-faceted approach, combining software and hardware aspects.</a:t>
            </a:r>
          </a:p>
          <a:p>
            <a:pPr>
              <a:lnSpc>
                <a:spcPts val="2520"/>
              </a:lnSpc>
            </a:pPr>
            <a:endParaRPr/>
          </a:p>
          <a:p>
            <a:pPr marL="1036326" lvl="2" indent="-345442">
              <a:lnSpc>
                <a:spcPts val="2520"/>
              </a:lnSpc>
              <a:buFont typeface="Arial"/>
              <a:buChar char="⚬"/>
            </a:pPr>
            <a:r>
              <a:rPr lang="en-US" sz="2400">
                <a:solidFill>
                  <a:srgbClr val="DFDFDF"/>
                </a:solidFill>
                <a:latin typeface="Codec Pro"/>
              </a:rPr>
              <a:t>Integrated Python, Simulink, and Multisim to provide a holistic understanding of FSK, bridging the gap between theoretical concepts and practical challenges.</a:t>
            </a:r>
          </a:p>
          <a:p>
            <a:pPr>
              <a:lnSpc>
                <a:spcPts val="2520"/>
              </a:lnSpc>
            </a:pP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5574267" y="695325"/>
            <a:ext cx="11389758" cy="1123950"/>
          </a:xfrm>
          <a:prstGeom prst="rect">
            <a:avLst/>
          </a:prstGeom>
        </p:spPr>
        <p:txBody>
          <a:bodyPr lIns="0" tIns="0" rIns="0" bIns="0" rtlCol="0" anchor="t">
            <a:spAutoFit/>
          </a:bodyPr>
          <a:lstStyle/>
          <a:p>
            <a:pPr algn="r">
              <a:lnSpc>
                <a:spcPts val="7500"/>
              </a:lnSpc>
            </a:pPr>
            <a:r>
              <a:rPr lang="en-US" sz="7500">
                <a:solidFill>
                  <a:srgbClr val="FFFFFF"/>
                </a:solidFill>
                <a:latin typeface="Codec Pro Bold"/>
              </a:rPr>
              <a:t>PYTHON CODE</a:t>
            </a:r>
          </a:p>
        </p:txBody>
      </p:sp>
      <p:grpSp>
        <p:nvGrpSpPr>
          <p:cNvPr id="3" name="Group 3"/>
          <p:cNvGrpSpPr/>
          <p:nvPr/>
        </p:nvGrpSpPr>
        <p:grpSpPr>
          <a:xfrm>
            <a:off x="-285816" y="71402"/>
            <a:ext cx="10116632" cy="2000795"/>
            <a:chOff x="0" y="0"/>
            <a:chExt cx="13488843" cy="2667727"/>
          </a:xfrm>
        </p:grpSpPr>
        <p:sp>
          <p:nvSpPr>
            <p:cNvPr id="4" name="Freeform 4"/>
            <p:cNvSpPr/>
            <p:nvPr/>
          </p:nvSpPr>
          <p:spPr>
            <a:xfrm flipH="1">
              <a:off x="10100757" y="1270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5" name="Freeform 5"/>
            <p:cNvSpPr/>
            <p:nvPr/>
          </p:nvSpPr>
          <p:spPr>
            <a:xfrm>
              <a:off x="6738072" y="0"/>
              <a:ext cx="3388086" cy="2655027"/>
            </a:xfrm>
            <a:custGeom>
              <a:avLst/>
              <a:gdLst/>
              <a:ahLst/>
              <a:cxnLst/>
              <a:rect l="l" t="t" r="r" b="b"/>
              <a:pathLst>
                <a:path w="3388086" h="2655027">
                  <a:moveTo>
                    <a:pt x="0" y="0"/>
                  </a:moveTo>
                  <a:lnTo>
                    <a:pt x="3388085" y="0"/>
                  </a:lnTo>
                  <a:lnTo>
                    <a:pt x="3388085" y="2655027"/>
                  </a:lnTo>
                  <a:lnTo>
                    <a:pt x="0" y="265502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flipH="1">
              <a:off x="3388086"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7" name="Freeform 7"/>
            <p:cNvSpPr/>
            <p:nvPr/>
          </p:nvSpPr>
          <p:spPr>
            <a:xfrm>
              <a:off x="0"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sp>
        <p:nvSpPr>
          <p:cNvPr id="8" name="TextBox 8"/>
          <p:cNvSpPr txBox="1"/>
          <p:nvPr/>
        </p:nvSpPr>
        <p:spPr>
          <a:xfrm>
            <a:off x="0" y="2669530"/>
            <a:ext cx="17740907" cy="7617470"/>
          </a:xfrm>
          <a:prstGeom prst="rect">
            <a:avLst/>
          </a:prstGeom>
        </p:spPr>
        <p:txBody>
          <a:bodyPr wrap="square" lIns="0" tIns="0" rIns="0" bIns="0" rtlCol="0" anchor="t">
            <a:spAutoFit/>
          </a:bodyPr>
          <a:lstStyle/>
          <a:p>
            <a:pPr marL="1165866" lvl="2" indent="-388622" algn="just">
              <a:lnSpc>
                <a:spcPts val="3294"/>
              </a:lnSpc>
              <a:buFont typeface="Arial"/>
              <a:buChar char="⚬"/>
            </a:pPr>
            <a:r>
              <a:rPr lang="en-US" sz="2700" u="none" strike="noStrike" dirty="0">
                <a:solidFill>
                  <a:srgbClr val="DFDFDF"/>
                </a:solidFill>
                <a:latin typeface="Codec Pro"/>
              </a:rPr>
              <a:t>This code provides a comprehensive simulation of FSK modulation and demodulation, allowing for a clear understanding of the signal processing involved in digital communication systems. </a:t>
            </a:r>
          </a:p>
          <a:p>
            <a:pPr marL="1165866" lvl="2" indent="-388622" algn="just">
              <a:lnSpc>
                <a:spcPts val="3294"/>
              </a:lnSpc>
              <a:buFont typeface="Arial"/>
              <a:buChar char="⚬"/>
            </a:pPr>
            <a:r>
              <a:rPr lang="en-US" sz="2700" u="none" strike="noStrike" dirty="0">
                <a:solidFill>
                  <a:srgbClr val="DFDFDF"/>
                </a:solidFill>
                <a:latin typeface="Codec Pro"/>
              </a:rPr>
              <a:t>Libraries such as </a:t>
            </a:r>
            <a:r>
              <a:rPr lang="en-US" sz="2700" u="none" strike="noStrike" dirty="0" err="1">
                <a:solidFill>
                  <a:srgbClr val="DFDFDF"/>
                </a:solidFill>
                <a:latin typeface="Codec Pro"/>
              </a:rPr>
              <a:t>NumPy</a:t>
            </a:r>
            <a:r>
              <a:rPr lang="en-US" sz="2700" u="none" strike="noStrike" dirty="0">
                <a:solidFill>
                  <a:srgbClr val="DFDFDF"/>
                </a:solidFill>
                <a:latin typeface="Codec Pro"/>
              </a:rPr>
              <a:t> is used for numerical calculations, array handling and </a:t>
            </a:r>
            <a:r>
              <a:rPr lang="en-US" sz="2700" u="none" strike="noStrike" dirty="0" err="1">
                <a:solidFill>
                  <a:srgbClr val="DFDFDF"/>
                </a:solidFill>
                <a:latin typeface="Codec Pro"/>
              </a:rPr>
              <a:t>Matplotlib</a:t>
            </a:r>
            <a:r>
              <a:rPr lang="en-US" sz="2700" u="none" strike="noStrike" dirty="0">
                <a:solidFill>
                  <a:srgbClr val="DFDFDF"/>
                </a:solidFill>
                <a:latin typeface="Codec Pro"/>
              </a:rPr>
              <a:t> for plotting graphs</a:t>
            </a:r>
          </a:p>
          <a:p>
            <a:pPr marL="1165866" lvl="2" indent="-388622" algn="just">
              <a:lnSpc>
                <a:spcPts val="3294"/>
              </a:lnSpc>
              <a:buFont typeface="Arial"/>
              <a:buChar char="⚬"/>
            </a:pPr>
            <a:r>
              <a:rPr lang="en-US" sz="2700" u="none" strike="noStrike" dirty="0">
                <a:solidFill>
                  <a:srgbClr val="DFDFDF"/>
                </a:solidFill>
                <a:latin typeface="Codec Pro"/>
              </a:rPr>
              <a:t>The function, </a:t>
            </a:r>
            <a:r>
              <a:rPr lang="en-US" sz="2700" u="none" strike="noStrike" dirty="0" err="1">
                <a:solidFill>
                  <a:srgbClr val="DFDFDF"/>
                </a:solidFill>
                <a:latin typeface="Codec Pro"/>
              </a:rPr>
              <a:t>generate_fsk_signal,is</a:t>
            </a:r>
            <a:r>
              <a:rPr lang="en-US" sz="2700" u="none" strike="noStrike" dirty="0">
                <a:solidFill>
                  <a:srgbClr val="DFDFDF"/>
                </a:solidFill>
                <a:latin typeface="Codec Pro"/>
              </a:rPr>
              <a:t> used to generate a FSK modulated signal based on the provided parameters. </a:t>
            </a:r>
            <a:r>
              <a:rPr lang="en-US" sz="2700" u="none" strike="noStrike" dirty="0" err="1">
                <a:solidFill>
                  <a:srgbClr val="DFDFDF"/>
                </a:solidFill>
                <a:latin typeface="Codec Pro"/>
              </a:rPr>
              <a:t>NumPy</a:t>
            </a:r>
            <a:r>
              <a:rPr lang="en-US" sz="2700" u="none" strike="noStrike" dirty="0">
                <a:solidFill>
                  <a:srgbClr val="DFDFDF"/>
                </a:solidFill>
                <a:latin typeface="Codec Pro"/>
              </a:rPr>
              <a:t> is used to create time arrays (t), map binary message bits to corresponding frequencies, repeat the FSK signal to match the desired duration, and then modulate the signal using the sine function.</a:t>
            </a:r>
          </a:p>
          <a:p>
            <a:pPr marL="1165866" lvl="2" indent="-388622" algn="just">
              <a:lnSpc>
                <a:spcPts val="3294"/>
              </a:lnSpc>
              <a:buFont typeface="Arial"/>
              <a:buChar char="⚬"/>
            </a:pPr>
            <a:r>
              <a:rPr lang="en-US" sz="2700" u="none" strike="noStrike" dirty="0">
                <a:solidFill>
                  <a:srgbClr val="DFDFDF"/>
                </a:solidFill>
                <a:latin typeface="Codec Pro"/>
              </a:rPr>
              <a:t>The demodulation function, </a:t>
            </a:r>
            <a:r>
              <a:rPr lang="en-US" sz="2700" u="none" strike="noStrike" dirty="0" err="1">
                <a:solidFill>
                  <a:srgbClr val="DFDFDF"/>
                </a:solidFill>
                <a:latin typeface="Codec Pro"/>
              </a:rPr>
              <a:t>fsk_demodulation</a:t>
            </a:r>
            <a:r>
              <a:rPr lang="en-US" sz="2700" u="none" strike="noStrike" dirty="0">
                <a:solidFill>
                  <a:srgbClr val="DFDFDF"/>
                </a:solidFill>
                <a:latin typeface="Codec Pro"/>
              </a:rPr>
              <a:t> it takes the modulated signal and extracts demodulated bits by analyzing the instantaneous phase and frequency of the signal. A threshold frequency determines whether a bit is '0' or '1'.</a:t>
            </a:r>
          </a:p>
          <a:p>
            <a:pPr marL="1165866" lvl="2" indent="-388622" algn="just">
              <a:lnSpc>
                <a:spcPts val="3294"/>
              </a:lnSpc>
              <a:buFont typeface="Arial"/>
              <a:buChar char="⚬"/>
            </a:pPr>
            <a:r>
              <a:rPr lang="en-US" sz="2700" u="none" strike="noStrike" dirty="0">
                <a:solidFill>
                  <a:srgbClr val="DFDFDF"/>
                </a:solidFill>
                <a:latin typeface="Codec Pro"/>
              </a:rPr>
              <a:t> We have defined the parameters for the simulation, including the sampling frequency (</a:t>
            </a:r>
            <a:r>
              <a:rPr lang="en-US" sz="2700" u="none" strike="noStrike" dirty="0" err="1">
                <a:solidFill>
                  <a:srgbClr val="DFDFDF"/>
                </a:solidFill>
                <a:latin typeface="Codec Pro"/>
              </a:rPr>
              <a:t>fs</a:t>
            </a:r>
            <a:r>
              <a:rPr lang="en-US" sz="2700" u="none" strike="noStrike" dirty="0">
                <a:solidFill>
                  <a:srgbClr val="DFDFDF"/>
                </a:solidFill>
                <a:latin typeface="Codec Pro"/>
              </a:rPr>
              <a:t>), frequencies for '0' (f0) and '1' (f1), and the duration of the signal (duration).</a:t>
            </a:r>
          </a:p>
          <a:p>
            <a:pPr marL="1165866" lvl="2" indent="-388622" algn="just">
              <a:lnSpc>
                <a:spcPts val="3294"/>
              </a:lnSpc>
              <a:buFont typeface="Arial"/>
              <a:buChar char="⚬"/>
            </a:pPr>
            <a:r>
              <a:rPr lang="en-US" sz="2700" u="none" strike="noStrike" dirty="0">
                <a:solidFill>
                  <a:srgbClr val="DFDFDF"/>
                </a:solidFill>
                <a:latin typeface="Codec Pro"/>
              </a:rPr>
              <a:t>A binary message is specified, and the FSK modulated signal is generated using the </a:t>
            </a:r>
            <a:r>
              <a:rPr lang="en-US" sz="2700" u="none" strike="noStrike" dirty="0" err="1">
                <a:solidFill>
                  <a:srgbClr val="DFDFDF"/>
                </a:solidFill>
                <a:latin typeface="Codec Pro"/>
              </a:rPr>
              <a:t>generate_fsk_signal</a:t>
            </a:r>
            <a:r>
              <a:rPr lang="en-US" sz="2700" u="none" strike="noStrike" dirty="0">
                <a:solidFill>
                  <a:srgbClr val="DFDFDF"/>
                </a:solidFill>
                <a:latin typeface="Codec Pro"/>
              </a:rPr>
              <a:t> function. The modulated signal is then demodulated using the </a:t>
            </a:r>
            <a:r>
              <a:rPr lang="en-US" sz="2700" u="none" strike="noStrike" dirty="0" err="1">
                <a:solidFill>
                  <a:srgbClr val="DFDFDF"/>
                </a:solidFill>
                <a:latin typeface="Codec Pro"/>
              </a:rPr>
              <a:t>fsk_demodulation</a:t>
            </a:r>
            <a:r>
              <a:rPr lang="en-US" sz="2700" u="none" strike="noStrike" dirty="0">
                <a:solidFill>
                  <a:srgbClr val="DFDFDF"/>
                </a:solidFill>
                <a:latin typeface="Codec Pro"/>
              </a:rPr>
              <a:t> function.</a:t>
            </a:r>
          </a:p>
          <a:p>
            <a:pPr marL="1165866" lvl="2" indent="-388622" algn="just">
              <a:lnSpc>
                <a:spcPts val="3294"/>
              </a:lnSpc>
              <a:buFont typeface="Arial"/>
              <a:buChar char="⚬"/>
            </a:pPr>
            <a:r>
              <a:rPr lang="en-US" sz="2700" u="none" strike="noStrike" dirty="0">
                <a:solidFill>
                  <a:srgbClr val="DFDFDF"/>
                </a:solidFill>
                <a:latin typeface="Codec Pro"/>
              </a:rPr>
              <a:t>Four subplot figures shown in the next slide are created displaying the results for original message signal, FSK modulated signal, demodulated bits, and an overlay of the original and modulated signals.</a:t>
            </a:r>
          </a:p>
          <a:p>
            <a:pPr algn="just">
              <a:lnSpc>
                <a:spcPts val="3294"/>
              </a:lnSpc>
            </a:pPr>
            <a:endParaRPr/>
          </a:p>
          <a:p>
            <a:pPr algn="just">
              <a:lnSpc>
                <a:spcPts val="3294"/>
              </a:lnSpc>
            </a:pPr>
            <a:endParaRPr/>
          </a:p>
          <a:p>
            <a:pPr algn="just">
              <a:lnSpc>
                <a:spcPts val="3294"/>
              </a:lnSpc>
            </a:pP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5574267" y="561975"/>
            <a:ext cx="11389758" cy="1123950"/>
          </a:xfrm>
          <a:prstGeom prst="rect">
            <a:avLst/>
          </a:prstGeom>
        </p:spPr>
        <p:txBody>
          <a:bodyPr lIns="0" tIns="0" rIns="0" bIns="0" rtlCol="0" anchor="t">
            <a:spAutoFit/>
          </a:bodyPr>
          <a:lstStyle/>
          <a:p>
            <a:pPr algn="r">
              <a:lnSpc>
                <a:spcPts val="7500"/>
              </a:lnSpc>
            </a:pPr>
            <a:r>
              <a:rPr lang="en-US" sz="7500">
                <a:solidFill>
                  <a:srgbClr val="FFFFFF"/>
                </a:solidFill>
                <a:latin typeface="Codec Pro Bold"/>
              </a:rPr>
              <a:t>PYTHON CODE</a:t>
            </a:r>
          </a:p>
        </p:txBody>
      </p:sp>
      <p:grpSp>
        <p:nvGrpSpPr>
          <p:cNvPr id="3" name="Group 3"/>
          <p:cNvGrpSpPr/>
          <p:nvPr/>
        </p:nvGrpSpPr>
        <p:grpSpPr>
          <a:xfrm>
            <a:off x="-285816" y="-71474"/>
            <a:ext cx="10116632" cy="2000795"/>
            <a:chOff x="0" y="0"/>
            <a:chExt cx="13488843" cy="2667727"/>
          </a:xfrm>
        </p:grpSpPr>
        <p:sp>
          <p:nvSpPr>
            <p:cNvPr id="4" name="Freeform 4"/>
            <p:cNvSpPr/>
            <p:nvPr/>
          </p:nvSpPr>
          <p:spPr>
            <a:xfrm flipH="1">
              <a:off x="10100757" y="1270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5" name="Freeform 5"/>
            <p:cNvSpPr/>
            <p:nvPr/>
          </p:nvSpPr>
          <p:spPr>
            <a:xfrm>
              <a:off x="6738072" y="0"/>
              <a:ext cx="3388086" cy="2655027"/>
            </a:xfrm>
            <a:custGeom>
              <a:avLst/>
              <a:gdLst/>
              <a:ahLst/>
              <a:cxnLst/>
              <a:rect l="l" t="t" r="r" b="b"/>
              <a:pathLst>
                <a:path w="3388086" h="2655027">
                  <a:moveTo>
                    <a:pt x="0" y="0"/>
                  </a:moveTo>
                  <a:lnTo>
                    <a:pt x="3388085" y="0"/>
                  </a:lnTo>
                  <a:lnTo>
                    <a:pt x="3388085" y="2655027"/>
                  </a:lnTo>
                  <a:lnTo>
                    <a:pt x="0" y="265502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flipH="1">
              <a:off x="3388086"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7" name="Freeform 7"/>
            <p:cNvSpPr/>
            <p:nvPr/>
          </p:nvSpPr>
          <p:spPr>
            <a:xfrm>
              <a:off x="0"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sp>
        <p:nvSpPr>
          <p:cNvPr id="8" name="Freeform 8"/>
          <p:cNvSpPr/>
          <p:nvPr/>
        </p:nvSpPr>
        <p:spPr>
          <a:xfrm>
            <a:off x="1637958" y="2010320"/>
            <a:ext cx="9775102" cy="3932701"/>
          </a:xfrm>
          <a:custGeom>
            <a:avLst/>
            <a:gdLst/>
            <a:ahLst/>
            <a:cxnLst/>
            <a:rect l="l" t="t" r="r" b="b"/>
            <a:pathLst>
              <a:path w="9775102" h="3932701">
                <a:moveTo>
                  <a:pt x="0" y="0"/>
                </a:moveTo>
                <a:lnTo>
                  <a:pt x="9775102" y="0"/>
                </a:lnTo>
                <a:lnTo>
                  <a:pt x="9775102" y="3932702"/>
                </a:lnTo>
                <a:lnTo>
                  <a:pt x="0" y="3932702"/>
                </a:lnTo>
                <a:lnTo>
                  <a:pt x="0" y="0"/>
                </a:lnTo>
                <a:close/>
              </a:path>
            </a:pathLst>
          </a:custGeom>
          <a:blipFill>
            <a:blip r:embed="rId4"/>
            <a:stretch>
              <a:fillRect r="-5682"/>
            </a:stretch>
          </a:blipFill>
        </p:spPr>
      </p:sp>
      <p:sp>
        <p:nvSpPr>
          <p:cNvPr id="9" name="Freeform 9"/>
          <p:cNvSpPr/>
          <p:nvPr/>
        </p:nvSpPr>
        <p:spPr>
          <a:xfrm>
            <a:off x="1637958" y="6128697"/>
            <a:ext cx="9775102" cy="4053528"/>
          </a:xfrm>
          <a:custGeom>
            <a:avLst/>
            <a:gdLst/>
            <a:ahLst/>
            <a:cxnLst/>
            <a:rect l="l" t="t" r="r" b="b"/>
            <a:pathLst>
              <a:path w="9775102" h="4053528">
                <a:moveTo>
                  <a:pt x="0" y="0"/>
                </a:moveTo>
                <a:lnTo>
                  <a:pt x="9775102" y="0"/>
                </a:lnTo>
                <a:lnTo>
                  <a:pt x="9775102" y="4053528"/>
                </a:lnTo>
                <a:lnTo>
                  <a:pt x="0" y="4053528"/>
                </a:lnTo>
                <a:lnTo>
                  <a:pt x="0" y="0"/>
                </a:lnTo>
                <a:close/>
              </a:path>
            </a:pathLst>
          </a:custGeom>
          <a:blipFill>
            <a:blip r:embed="rId5"/>
            <a:stretch>
              <a:fillRect t="-1284" r="-1275" b="-1284"/>
            </a:stretch>
          </a:blipFill>
        </p:spPr>
      </p:sp>
      <p:sp>
        <p:nvSpPr>
          <p:cNvPr id="10" name="TextBox 10"/>
          <p:cNvSpPr txBox="1"/>
          <p:nvPr/>
        </p:nvSpPr>
        <p:spPr>
          <a:xfrm>
            <a:off x="11855583" y="5160478"/>
            <a:ext cx="4702587" cy="594996"/>
          </a:xfrm>
          <a:prstGeom prst="rect">
            <a:avLst/>
          </a:prstGeom>
        </p:spPr>
        <p:txBody>
          <a:bodyPr lIns="0" tIns="0" rIns="0" bIns="0" rtlCol="0" anchor="t">
            <a:spAutoFit/>
          </a:bodyPr>
          <a:lstStyle/>
          <a:p>
            <a:pPr>
              <a:lnSpc>
                <a:spcPts val="4479"/>
              </a:lnSpc>
            </a:pPr>
            <a:r>
              <a:rPr lang="en-US" sz="3199">
                <a:solidFill>
                  <a:srgbClr val="FFFFFF"/>
                </a:solidFill>
                <a:latin typeface="Codec Pro"/>
              </a:rPr>
              <a:t>FSK Modulation Plot</a:t>
            </a:r>
          </a:p>
        </p:txBody>
      </p:sp>
      <p:sp>
        <p:nvSpPr>
          <p:cNvPr id="11" name="TextBox 11"/>
          <p:cNvSpPr txBox="1"/>
          <p:nvPr/>
        </p:nvSpPr>
        <p:spPr>
          <a:xfrm>
            <a:off x="11855583" y="9339308"/>
            <a:ext cx="4702587" cy="594996"/>
          </a:xfrm>
          <a:prstGeom prst="rect">
            <a:avLst/>
          </a:prstGeom>
        </p:spPr>
        <p:txBody>
          <a:bodyPr lIns="0" tIns="0" rIns="0" bIns="0" rtlCol="0" anchor="t">
            <a:spAutoFit/>
          </a:bodyPr>
          <a:lstStyle/>
          <a:p>
            <a:pPr>
              <a:lnSpc>
                <a:spcPts val="4479"/>
              </a:lnSpc>
            </a:pPr>
            <a:r>
              <a:rPr lang="en-US" sz="3199">
                <a:solidFill>
                  <a:srgbClr val="FFFFFF"/>
                </a:solidFill>
                <a:latin typeface="Codec Pro"/>
              </a:rPr>
              <a:t>FSK Demodulation Plot</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6181867" y="723627"/>
            <a:ext cx="11389758" cy="1123950"/>
          </a:xfrm>
          <a:prstGeom prst="rect">
            <a:avLst/>
          </a:prstGeom>
        </p:spPr>
        <p:txBody>
          <a:bodyPr lIns="0" tIns="0" rIns="0" bIns="0" rtlCol="0" anchor="t">
            <a:spAutoFit/>
          </a:bodyPr>
          <a:lstStyle/>
          <a:p>
            <a:pPr algn="r">
              <a:lnSpc>
                <a:spcPts val="7500"/>
              </a:lnSpc>
            </a:pPr>
            <a:r>
              <a:rPr lang="en-US" sz="7500">
                <a:solidFill>
                  <a:srgbClr val="FFFFFF"/>
                </a:solidFill>
                <a:latin typeface="Codec Pro Bold"/>
              </a:rPr>
              <a:t>SIMULINK SIMULATION</a:t>
            </a:r>
          </a:p>
        </p:txBody>
      </p:sp>
      <p:sp>
        <p:nvSpPr>
          <p:cNvPr id="3" name="Freeform 3"/>
          <p:cNvSpPr/>
          <p:nvPr/>
        </p:nvSpPr>
        <p:spPr>
          <a:xfrm>
            <a:off x="4169982" y="4638130"/>
            <a:ext cx="9948035" cy="5212944"/>
          </a:xfrm>
          <a:custGeom>
            <a:avLst/>
            <a:gdLst/>
            <a:ahLst/>
            <a:cxnLst/>
            <a:rect l="l" t="t" r="r" b="b"/>
            <a:pathLst>
              <a:path w="9948035" h="5212944">
                <a:moveTo>
                  <a:pt x="0" y="0"/>
                </a:moveTo>
                <a:lnTo>
                  <a:pt x="9948036" y="0"/>
                </a:lnTo>
                <a:lnTo>
                  <a:pt x="9948036" y="5212944"/>
                </a:lnTo>
                <a:lnTo>
                  <a:pt x="0" y="5212944"/>
                </a:lnTo>
                <a:lnTo>
                  <a:pt x="0" y="0"/>
                </a:lnTo>
                <a:close/>
              </a:path>
            </a:pathLst>
          </a:custGeom>
          <a:blipFill>
            <a:blip r:embed="rId2"/>
            <a:stretch>
              <a:fillRect/>
            </a:stretch>
          </a:blipFill>
        </p:spPr>
      </p:sp>
      <p:sp>
        <p:nvSpPr>
          <p:cNvPr id="4" name="TextBox 4"/>
          <p:cNvSpPr txBox="1"/>
          <p:nvPr/>
        </p:nvSpPr>
        <p:spPr>
          <a:xfrm>
            <a:off x="1330471" y="2463771"/>
            <a:ext cx="15928829" cy="1746885"/>
          </a:xfrm>
          <a:prstGeom prst="rect">
            <a:avLst/>
          </a:prstGeom>
        </p:spPr>
        <p:txBody>
          <a:bodyPr lIns="0" tIns="0" rIns="0" bIns="0" rtlCol="0" anchor="t">
            <a:spAutoFit/>
          </a:bodyPr>
          <a:lstStyle/>
          <a:p>
            <a:pPr algn="just">
              <a:lnSpc>
                <a:spcPts val="3359"/>
              </a:lnSpc>
            </a:pPr>
            <a:r>
              <a:rPr lang="en-US" sz="3199">
                <a:solidFill>
                  <a:srgbClr val="DFDFDF"/>
                </a:solidFill>
                <a:latin typeface="Codec Pro"/>
              </a:rPr>
              <a:t>FSK, a modulation method, alters a carrier signal's frequency to convey data. We conducted an experiment using Simulink to simulate FSK modulation and demodulation. Our aim was to grasp FSK's fundamentals and examine how modulation and demodulation impact signal transmission.</a:t>
            </a:r>
          </a:p>
        </p:txBody>
      </p:sp>
      <p:grpSp>
        <p:nvGrpSpPr>
          <p:cNvPr id="5" name="Group 5"/>
          <p:cNvGrpSpPr/>
          <p:nvPr/>
        </p:nvGrpSpPr>
        <p:grpSpPr>
          <a:xfrm>
            <a:off x="-462236" y="136346"/>
            <a:ext cx="7575568" cy="2000795"/>
            <a:chOff x="0" y="0"/>
            <a:chExt cx="10100757" cy="2667727"/>
          </a:xfrm>
        </p:grpSpPr>
        <p:sp>
          <p:nvSpPr>
            <p:cNvPr id="6" name="Freeform 6"/>
            <p:cNvSpPr/>
            <p:nvPr/>
          </p:nvSpPr>
          <p:spPr>
            <a:xfrm flipH="1">
              <a:off x="6712672" y="12700"/>
              <a:ext cx="3388086" cy="2655027"/>
            </a:xfrm>
            <a:custGeom>
              <a:avLst/>
              <a:gdLst/>
              <a:ahLst/>
              <a:cxnLst/>
              <a:rect l="l" t="t" r="r" b="b"/>
              <a:pathLst>
                <a:path w="3388086" h="2655027">
                  <a:moveTo>
                    <a:pt x="3388085" y="0"/>
                  </a:moveTo>
                  <a:lnTo>
                    <a:pt x="0" y="0"/>
                  </a:lnTo>
                  <a:lnTo>
                    <a:pt x="0" y="2655027"/>
                  </a:lnTo>
                  <a:lnTo>
                    <a:pt x="3388085" y="2655027"/>
                  </a:lnTo>
                  <a:lnTo>
                    <a:pt x="3388085"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Freeform 7"/>
            <p:cNvSpPr/>
            <p:nvPr/>
          </p:nvSpPr>
          <p:spPr>
            <a:xfrm>
              <a:off x="3349986"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8" name="Freeform 8"/>
            <p:cNvSpPr/>
            <p:nvPr/>
          </p:nvSpPr>
          <p:spPr>
            <a:xfrm flipH="1">
              <a:off x="0"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3">
                <a:extLst>
                  <a:ext uri="{96DAC541-7B7A-43D3-8B79-37D633B846F1}">
                    <asvg:svgBlip xmlns="" xmlns:asvg="http://schemas.microsoft.com/office/drawing/2016/SVG/main" r:embed="rId4"/>
                  </a:ext>
                </a:extLst>
              </a:blip>
              <a:stretch>
                <a:fillRect/>
              </a:stretch>
            </a:blipFill>
          </p:spPr>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6181867" y="723627"/>
            <a:ext cx="11389758" cy="1123950"/>
          </a:xfrm>
          <a:prstGeom prst="rect">
            <a:avLst/>
          </a:prstGeom>
        </p:spPr>
        <p:txBody>
          <a:bodyPr lIns="0" tIns="0" rIns="0" bIns="0" rtlCol="0" anchor="t">
            <a:spAutoFit/>
          </a:bodyPr>
          <a:lstStyle/>
          <a:p>
            <a:pPr algn="r">
              <a:lnSpc>
                <a:spcPts val="7500"/>
              </a:lnSpc>
            </a:pPr>
            <a:r>
              <a:rPr lang="en-US" sz="7500">
                <a:solidFill>
                  <a:srgbClr val="FFFFFF"/>
                </a:solidFill>
                <a:latin typeface="Codec Pro Bold"/>
              </a:rPr>
              <a:t>SIMULINK SIMULATION</a:t>
            </a:r>
          </a:p>
        </p:txBody>
      </p:sp>
      <p:grpSp>
        <p:nvGrpSpPr>
          <p:cNvPr id="3" name="Group 3"/>
          <p:cNvGrpSpPr/>
          <p:nvPr/>
        </p:nvGrpSpPr>
        <p:grpSpPr>
          <a:xfrm>
            <a:off x="-462236" y="136346"/>
            <a:ext cx="7575568" cy="2000795"/>
            <a:chOff x="0" y="0"/>
            <a:chExt cx="10100757" cy="2667727"/>
          </a:xfrm>
        </p:grpSpPr>
        <p:sp>
          <p:nvSpPr>
            <p:cNvPr id="4" name="Freeform 4"/>
            <p:cNvSpPr/>
            <p:nvPr/>
          </p:nvSpPr>
          <p:spPr>
            <a:xfrm flipH="1">
              <a:off x="6712672" y="12700"/>
              <a:ext cx="3388086" cy="2655027"/>
            </a:xfrm>
            <a:custGeom>
              <a:avLst/>
              <a:gdLst/>
              <a:ahLst/>
              <a:cxnLst/>
              <a:rect l="l" t="t" r="r" b="b"/>
              <a:pathLst>
                <a:path w="3388086" h="2655027">
                  <a:moveTo>
                    <a:pt x="3388085" y="0"/>
                  </a:moveTo>
                  <a:lnTo>
                    <a:pt x="0" y="0"/>
                  </a:lnTo>
                  <a:lnTo>
                    <a:pt x="0" y="2655027"/>
                  </a:lnTo>
                  <a:lnTo>
                    <a:pt x="3388085" y="2655027"/>
                  </a:lnTo>
                  <a:lnTo>
                    <a:pt x="3388085"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5" name="Freeform 5"/>
            <p:cNvSpPr/>
            <p:nvPr/>
          </p:nvSpPr>
          <p:spPr>
            <a:xfrm>
              <a:off x="3349986"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flipH="1">
              <a:off x="0"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2">
                <a:extLst>
                  <a:ext uri="{96DAC541-7B7A-43D3-8B79-37D633B846F1}">
                    <asvg:svgBlip xmlns="" xmlns:asvg="http://schemas.microsoft.com/office/drawing/2016/SVG/main" r:embed="rId3"/>
                  </a:ext>
                </a:extLst>
              </a:blip>
              <a:stretch>
                <a:fillRect/>
              </a:stretch>
            </a:blipFill>
          </p:spPr>
        </p:sp>
      </p:grpSp>
      <p:sp>
        <p:nvSpPr>
          <p:cNvPr id="7" name="TextBox 7"/>
          <p:cNvSpPr txBox="1"/>
          <p:nvPr/>
        </p:nvSpPr>
        <p:spPr>
          <a:xfrm>
            <a:off x="1028700" y="2416901"/>
            <a:ext cx="8115300" cy="8036560"/>
          </a:xfrm>
          <a:prstGeom prst="rect">
            <a:avLst/>
          </a:prstGeom>
        </p:spPr>
        <p:txBody>
          <a:bodyPr lIns="0" tIns="0" rIns="0" bIns="0" rtlCol="0" anchor="t">
            <a:spAutoFit/>
          </a:bodyPr>
          <a:lstStyle/>
          <a:p>
            <a:pPr>
              <a:lnSpc>
                <a:spcPts val="3255"/>
              </a:lnSpc>
            </a:pPr>
            <a:r>
              <a:rPr lang="en-US" sz="3100">
                <a:solidFill>
                  <a:srgbClr val="DFDFDF"/>
                </a:solidFill>
                <a:latin typeface="Codec Pro Bold"/>
              </a:rPr>
              <a:t>Modulation Circuit -</a:t>
            </a:r>
          </a:p>
          <a:p>
            <a:pPr>
              <a:lnSpc>
                <a:spcPts val="3255"/>
              </a:lnSpc>
            </a:pPr>
            <a:endParaRPr/>
          </a:p>
          <a:p>
            <a:pPr>
              <a:lnSpc>
                <a:spcPts val="315"/>
              </a:lnSpc>
            </a:pPr>
            <a:endParaRPr/>
          </a:p>
          <a:p>
            <a:pPr>
              <a:lnSpc>
                <a:spcPts val="2835"/>
              </a:lnSpc>
            </a:pPr>
            <a:r>
              <a:rPr lang="en-US" sz="2700">
                <a:solidFill>
                  <a:srgbClr val="DFDFDF"/>
                </a:solidFill>
                <a:latin typeface="Codec Pro Bold"/>
              </a:rPr>
              <a:t>The modulation circuit is designed to implement Frequency Shift Keying (FSK) modulation. The Simulink schematic includes the following components:</a:t>
            </a:r>
          </a:p>
          <a:p>
            <a:pPr>
              <a:lnSpc>
                <a:spcPts val="2835"/>
              </a:lnSpc>
            </a:pPr>
            <a:endParaRPr/>
          </a:p>
          <a:p>
            <a:pPr>
              <a:lnSpc>
                <a:spcPts val="2835"/>
              </a:lnSpc>
            </a:pPr>
            <a:r>
              <a:rPr lang="en-US" sz="2700">
                <a:solidFill>
                  <a:srgbClr val="DFDFDF"/>
                </a:solidFill>
                <a:latin typeface="Codec Pro Bold"/>
              </a:rPr>
              <a:t>Frequency input:</a:t>
            </a:r>
          </a:p>
          <a:p>
            <a:pPr>
              <a:lnSpc>
                <a:spcPts val="2835"/>
              </a:lnSpc>
            </a:pPr>
            <a:r>
              <a:rPr lang="en-US" sz="2700">
                <a:solidFill>
                  <a:srgbClr val="DFDFDF"/>
                </a:solidFill>
                <a:latin typeface="Codec Pro"/>
              </a:rPr>
              <a:t>Generates a sine wave with a particular frequency. We used two of these with frequencies set to 12 Hz for high frequency input and 4 Hz for low frequency input.</a:t>
            </a:r>
          </a:p>
          <a:p>
            <a:pPr>
              <a:lnSpc>
                <a:spcPts val="2835"/>
              </a:lnSpc>
            </a:pPr>
            <a:endParaRPr/>
          </a:p>
          <a:p>
            <a:pPr>
              <a:lnSpc>
                <a:spcPts val="2835"/>
              </a:lnSpc>
            </a:pPr>
            <a:r>
              <a:rPr lang="en-US" sz="2700">
                <a:solidFill>
                  <a:srgbClr val="DFDFDF"/>
                </a:solidFill>
                <a:latin typeface="Codec Pro Bold"/>
              </a:rPr>
              <a:t>Pulse wave generator:</a:t>
            </a:r>
          </a:p>
          <a:p>
            <a:pPr>
              <a:lnSpc>
                <a:spcPts val="2835"/>
              </a:lnSpc>
            </a:pPr>
            <a:r>
              <a:rPr lang="en-US" sz="2700">
                <a:solidFill>
                  <a:srgbClr val="DFDFDF"/>
                </a:solidFill>
                <a:latin typeface="Codec Pro"/>
              </a:rPr>
              <a:t>Generates a rectangular pulse.</a:t>
            </a:r>
          </a:p>
          <a:p>
            <a:pPr>
              <a:lnSpc>
                <a:spcPts val="2835"/>
              </a:lnSpc>
            </a:pPr>
            <a:endParaRPr/>
          </a:p>
          <a:p>
            <a:pPr>
              <a:lnSpc>
                <a:spcPts val="2835"/>
              </a:lnSpc>
            </a:pPr>
            <a:r>
              <a:rPr lang="en-US" sz="2700">
                <a:solidFill>
                  <a:srgbClr val="DFDFDF"/>
                </a:solidFill>
                <a:latin typeface="Codec Pro Bold"/>
              </a:rPr>
              <a:t>Ideal Switch: </a:t>
            </a:r>
          </a:p>
          <a:p>
            <a:pPr>
              <a:lnSpc>
                <a:spcPts val="2835"/>
              </a:lnSpc>
            </a:pPr>
            <a:r>
              <a:rPr lang="en-US" sz="2700">
                <a:solidFill>
                  <a:srgbClr val="DFDFDF"/>
                </a:solidFill>
                <a:latin typeface="Codec Pro"/>
              </a:rPr>
              <a:t>An ideal switch that passes high frequency sine wave when pulse received from pulse wave generator is 1 and passes low frequency sine wave when pulse is 0.</a:t>
            </a:r>
          </a:p>
          <a:p>
            <a:pPr>
              <a:lnSpc>
                <a:spcPts val="2415"/>
              </a:lnSpc>
            </a:pPr>
            <a:endParaRPr/>
          </a:p>
        </p:txBody>
      </p:sp>
      <p:sp>
        <p:nvSpPr>
          <p:cNvPr id="8" name="TextBox 8"/>
          <p:cNvSpPr txBox="1"/>
          <p:nvPr/>
        </p:nvSpPr>
        <p:spPr>
          <a:xfrm>
            <a:off x="14474201" y="1621502"/>
            <a:ext cx="2842249" cy="654973"/>
          </a:xfrm>
          <a:prstGeom prst="rect">
            <a:avLst/>
          </a:prstGeom>
        </p:spPr>
        <p:txBody>
          <a:bodyPr lIns="0" tIns="0" rIns="0" bIns="0" rtlCol="0" anchor="t">
            <a:spAutoFit/>
          </a:bodyPr>
          <a:lstStyle/>
          <a:p>
            <a:pPr algn="r">
              <a:lnSpc>
                <a:spcPts val="4849"/>
              </a:lnSpc>
            </a:pPr>
            <a:r>
              <a:rPr lang="en-US" sz="3463">
                <a:solidFill>
                  <a:srgbClr val="FFFFFF"/>
                </a:solidFill>
                <a:latin typeface="Codec Pro"/>
              </a:rPr>
              <a:t>(continued)</a:t>
            </a:r>
          </a:p>
        </p:txBody>
      </p:sp>
      <p:sp>
        <p:nvSpPr>
          <p:cNvPr id="9" name="TextBox 9"/>
          <p:cNvSpPr txBox="1"/>
          <p:nvPr/>
        </p:nvSpPr>
        <p:spPr>
          <a:xfrm>
            <a:off x="9643339" y="2649855"/>
            <a:ext cx="7615961" cy="6608445"/>
          </a:xfrm>
          <a:prstGeom prst="rect">
            <a:avLst/>
          </a:prstGeom>
        </p:spPr>
        <p:txBody>
          <a:bodyPr lIns="0" tIns="0" rIns="0" bIns="0" rtlCol="0" anchor="t">
            <a:spAutoFit/>
          </a:bodyPr>
          <a:lstStyle/>
          <a:p>
            <a:pPr>
              <a:lnSpc>
                <a:spcPts val="3464"/>
              </a:lnSpc>
            </a:pPr>
            <a:r>
              <a:rPr lang="en-US" sz="3299">
                <a:solidFill>
                  <a:srgbClr val="DFDFDF"/>
                </a:solidFill>
                <a:latin typeface="Codec Pro Bold"/>
              </a:rPr>
              <a:t>Demodulation Circuit - </a:t>
            </a:r>
          </a:p>
          <a:p>
            <a:pPr>
              <a:lnSpc>
                <a:spcPts val="3464"/>
              </a:lnSpc>
            </a:pPr>
            <a:endParaRPr/>
          </a:p>
          <a:p>
            <a:pPr>
              <a:lnSpc>
                <a:spcPts val="3045"/>
              </a:lnSpc>
            </a:pPr>
            <a:r>
              <a:rPr lang="en-US" sz="2900">
                <a:solidFill>
                  <a:srgbClr val="DFDFDF"/>
                </a:solidFill>
                <a:latin typeface="Codec Pro"/>
              </a:rPr>
              <a:t>The demodulation circuit is designed to implement Frequency Shift Keying (FSK) demodulation. The Simulink schematic includes the following components:</a:t>
            </a:r>
          </a:p>
          <a:p>
            <a:pPr>
              <a:lnSpc>
                <a:spcPts val="3045"/>
              </a:lnSpc>
            </a:pPr>
            <a:endParaRPr/>
          </a:p>
          <a:p>
            <a:pPr>
              <a:lnSpc>
                <a:spcPts val="3045"/>
              </a:lnSpc>
            </a:pPr>
            <a:r>
              <a:rPr lang="en-US" sz="2900">
                <a:solidFill>
                  <a:srgbClr val="DFDFDF"/>
                </a:solidFill>
                <a:latin typeface="Codec Pro Bold"/>
              </a:rPr>
              <a:t>Charge Pump PLL:</a:t>
            </a:r>
          </a:p>
          <a:p>
            <a:pPr>
              <a:lnSpc>
                <a:spcPts val="3045"/>
              </a:lnSpc>
            </a:pPr>
            <a:r>
              <a:rPr lang="en-US" sz="2900">
                <a:solidFill>
                  <a:srgbClr val="DFDFDF"/>
                </a:solidFill>
                <a:latin typeface="Codec Pro"/>
              </a:rPr>
              <a:t>It automatically adjusts the phase of a locally generated signal to match the phase of an input signal. It acts as a Low Pass Filter.</a:t>
            </a:r>
          </a:p>
          <a:p>
            <a:pPr>
              <a:lnSpc>
                <a:spcPts val="3045"/>
              </a:lnSpc>
            </a:pPr>
            <a:endParaRPr/>
          </a:p>
          <a:p>
            <a:pPr>
              <a:lnSpc>
                <a:spcPts val="3045"/>
              </a:lnSpc>
            </a:pPr>
            <a:r>
              <a:rPr lang="en-US" sz="2900">
                <a:solidFill>
                  <a:srgbClr val="DFDFDF"/>
                </a:solidFill>
                <a:latin typeface="Codec Pro Bold"/>
              </a:rPr>
              <a:t>Relation Operator:</a:t>
            </a:r>
          </a:p>
          <a:p>
            <a:pPr>
              <a:lnSpc>
                <a:spcPts val="3045"/>
              </a:lnSpc>
            </a:pPr>
            <a:r>
              <a:rPr lang="en-US" sz="2900">
                <a:solidFill>
                  <a:srgbClr val="DFDFDF"/>
                </a:solidFill>
                <a:latin typeface="Codec Pro"/>
              </a:rPr>
              <a:t>Compares the output of the Charge Pump PLL to the constant value 0.</a:t>
            </a:r>
          </a:p>
          <a:p>
            <a:pPr>
              <a:lnSpc>
                <a:spcPts val="2625"/>
              </a:lnSpc>
            </a:pPr>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6181867" y="723627"/>
            <a:ext cx="11389758" cy="1123950"/>
          </a:xfrm>
          <a:prstGeom prst="rect">
            <a:avLst/>
          </a:prstGeom>
        </p:spPr>
        <p:txBody>
          <a:bodyPr lIns="0" tIns="0" rIns="0" bIns="0" rtlCol="0" anchor="t">
            <a:spAutoFit/>
          </a:bodyPr>
          <a:lstStyle/>
          <a:p>
            <a:pPr algn="r">
              <a:lnSpc>
                <a:spcPts val="7500"/>
              </a:lnSpc>
            </a:pPr>
            <a:r>
              <a:rPr lang="en-US" sz="7500">
                <a:solidFill>
                  <a:srgbClr val="FFFFFF"/>
                </a:solidFill>
                <a:latin typeface="Codec Pro Bold"/>
              </a:rPr>
              <a:t>SIMULINK SIMULATION</a:t>
            </a:r>
          </a:p>
        </p:txBody>
      </p:sp>
      <p:sp>
        <p:nvSpPr>
          <p:cNvPr id="3" name="Freeform 3"/>
          <p:cNvSpPr/>
          <p:nvPr/>
        </p:nvSpPr>
        <p:spPr>
          <a:xfrm>
            <a:off x="3645088" y="5921579"/>
            <a:ext cx="10696053" cy="3542423"/>
          </a:xfrm>
          <a:custGeom>
            <a:avLst/>
            <a:gdLst/>
            <a:ahLst/>
            <a:cxnLst/>
            <a:rect l="l" t="t" r="r" b="b"/>
            <a:pathLst>
              <a:path w="10696053" h="3542423">
                <a:moveTo>
                  <a:pt x="0" y="0"/>
                </a:moveTo>
                <a:lnTo>
                  <a:pt x="10696053" y="0"/>
                </a:lnTo>
                <a:lnTo>
                  <a:pt x="10696053" y="3542423"/>
                </a:lnTo>
                <a:lnTo>
                  <a:pt x="0" y="3542423"/>
                </a:lnTo>
                <a:lnTo>
                  <a:pt x="0" y="0"/>
                </a:lnTo>
                <a:close/>
              </a:path>
            </a:pathLst>
          </a:custGeom>
          <a:blipFill>
            <a:blip r:embed="rId2"/>
            <a:stretch>
              <a:fillRect/>
            </a:stretch>
          </a:blipFill>
        </p:spPr>
      </p:sp>
      <p:sp>
        <p:nvSpPr>
          <p:cNvPr id="4" name="TextBox 4"/>
          <p:cNvSpPr txBox="1"/>
          <p:nvPr/>
        </p:nvSpPr>
        <p:spPr>
          <a:xfrm>
            <a:off x="1028700" y="3171292"/>
            <a:ext cx="15928829" cy="1855470"/>
          </a:xfrm>
          <a:prstGeom prst="rect">
            <a:avLst/>
          </a:prstGeom>
        </p:spPr>
        <p:txBody>
          <a:bodyPr lIns="0" tIns="0" rIns="0" bIns="0" rtlCol="0" anchor="t">
            <a:spAutoFit/>
          </a:bodyPr>
          <a:lstStyle/>
          <a:p>
            <a:pPr algn="just">
              <a:lnSpc>
                <a:spcPts val="3779"/>
              </a:lnSpc>
            </a:pPr>
            <a:r>
              <a:rPr lang="en-US" sz="3599">
                <a:solidFill>
                  <a:srgbClr val="DFDFDF"/>
                </a:solidFill>
                <a:latin typeface="Codec Pro Bold"/>
              </a:rPr>
              <a:t>Observation - </a:t>
            </a:r>
          </a:p>
          <a:p>
            <a:pPr algn="just">
              <a:lnSpc>
                <a:spcPts val="3779"/>
              </a:lnSpc>
            </a:pPr>
            <a:endParaRPr/>
          </a:p>
          <a:p>
            <a:pPr algn="just">
              <a:lnSpc>
                <a:spcPts val="3359"/>
              </a:lnSpc>
            </a:pPr>
            <a:r>
              <a:rPr lang="en-US" sz="3199">
                <a:solidFill>
                  <a:srgbClr val="DFDFDF"/>
                </a:solidFill>
                <a:latin typeface="Codec Pro"/>
              </a:rPr>
              <a:t>We observed the following modulated and demodulated FSK waveforms. There is a phase shift induced in the demodulated waveform.</a:t>
            </a:r>
          </a:p>
        </p:txBody>
      </p:sp>
      <p:sp>
        <p:nvSpPr>
          <p:cNvPr id="5" name="TextBox 5"/>
          <p:cNvSpPr txBox="1"/>
          <p:nvPr/>
        </p:nvSpPr>
        <p:spPr>
          <a:xfrm>
            <a:off x="14474201" y="1621502"/>
            <a:ext cx="2842249" cy="654973"/>
          </a:xfrm>
          <a:prstGeom prst="rect">
            <a:avLst/>
          </a:prstGeom>
        </p:spPr>
        <p:txBody>
          <a:bodyPr lIns="0" tIns="0" rIns="0" bIns="0" rtlCol="0" anchor="t">
            <a:spAutoFit/>
          </a:bodyPr>
          <a:lstStyle/>
          <a:p>
            <a:pPr algn="r">
              <a:lnSpc>
                <a:spcPts val="4849"/>
              </a:lnSpc>
            </a:pPr>
            <a:r>
              <a:rPr lang="en-US" sz="3463">
                <a:solidFill>
                  <a:srgbClr val="FFFFFF"/>
                </a:solidFill>
                <a:latin typeface="Codec Pro"/>
              </a:rPr>
              <a:t>(continued)</a:t>
            </a:r>
          </a:p>
        </p:txBody>
      </p:sp>
      <p:grpSp>
        <p:nvGrpSpPr>
          <p:cNvPr id="6" name="Group 6"/>
          <p:cNvGrpSpPr/>
          <p:nvPr/>
        </p:nvGrpSpPr>
        <p:grpSpPr>
          <a:xfrm>
            <a:off x="-571568" y="150279"/>
            <a:ext cx="7575568" cy="2000795"/>
            <a:chOff x="0" y="0"/>
            <a:chExt cx="10100757" cy="2667727"/>
          </a:xfrm>
        </p:grpSpPr>
        <p:sp>
          <p:nvSpPr>
            <p:cNvPr id="7" name="Freeform 7"/>
            <p:cNvSpPr/>
            <p:nvPr/>
          </p:nvSpPr>
          <p:spPr>
            <a:xfrm flipH="1">
              <a:off x="6712672" y="12700"/>
              <a:ext cx="3388086" cy="2655027"/>
            </a:xfrm>
            <a:custGeom>
              <a:avLst/>
              <a:gdLst/>
              <a:ahLst/>
              <a:cxnLst/>
              <a:rect l="l" t="t" r="r" b="b"/>
              <a:pathLst>
                <a:path w="3388086" h="2655027">
                  <a:moveTo>
                    <a:pt x="3388085" y="0"/>
                  </a:moveTo>
                  <a:lnTo>
                    <a:pt x="0" y="0"/>
                  </a:lnTo>
                  <a:lnTo>
                    <a:pt x="0" y="2655027"/>
                  </a:lnTo>
                  <a:lnTo>
                    <a:pt x="3388085" y="2655027"/>
                  </a:lnTo>
                  <a:lnTo>
                    <a:pt x="3388085"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8" name="Freeform 8"/>
            <p:cNvSpPr/>
            <p:nvPr/>
          </p:nvSpPr>
          <p:spPr>
            <a:xfrm>
              <a:off x="3349986"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9" name="Freeform 9"/>
            <p:cNvSpPr/>
            <p:nvPr/>
          </p:nvSpPr>
          <p:spPr>
            <a:xfrm flipH="1">
              <a:off x="0"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3">
                <a:extLst>
                  <a:ext uri="{96DAC541-7B7A-43D3-8B79-37D633B846F1}">
                    <asvg:svgBlip xmlns="" xmlns:asvg="http://schemas.microsoft.com/office/drawing/2016/SVG/main" r:embed="rId4"/>
                  </a:ext>
                </a:extLst>
              </a:blip>
              <a:stretch>
                <a:fillRect/>
              </a:stretch>
            </a:blipFill>
          </p:spPr>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6181867" y="723627"/>
            <a:ext cx="11389758" cy="1123950"/>
          </a:xfrm>
          <a:prstGeom prst="rect">
            <a:avLst/>
          </a:prstGeom>
        </p:spPr>
        <p:txBody>
          <a:bodyPr lIns="0" tIns="0" rIns="0" bIns="0" rtlCol="0" anchor="t">
            <a:spAutoFit/>
          </a:bodyPr>
          <a:lstStyle/>
          <a:p>
            <a:pPr algn="r">
              <a:lnSpc>
                <a:spcPts val="7500"/>
              </a:lnSpc>
            </a:pPr>
            <a:r>
              <a:rPr lang="en-US" sz="7500">
                <a:solidFill>
                  <a:srgbClr val="FFFFFF"/>
                </a:solidFill>
                <a:latin typeface="Codec Pro Bold"/>
              </a:rPr>
              <a:t>MULTISIM SIMULATION</a:t>
            </a:r>
          </a:p>
        </p:txBody>
      </p:sp>
      <p:grpSp>
        <p:nvGrpSpPr>
          <p:cNvPr id="3" name="Group 3"/>
          <p:cNvGrpSpPr/>
          <p:nvPr/>
        </p:nvGrpSpPr>
        <p:grpSpPr>
          <a:xfrm>
            <a:off x="-571568" y="142309"/>
            <a:ext cx="7575568" cy="2000795"/>
            <a:chOff x="0" y="0"/>
            <a:chExt cx="10100757" cy="2667727"/>
          </a:xfrm>
        </p:grpSpPr>
        <p:sp>
          <p:nvSpPr>
            <p:cNvPr id="4" name="Freeform 4"/>
            <p:cNvSpPr/>
            <p:nvPr/>
          </p:nvSpPr>
          <p:spPr>
            <a:xfrm flipH="1">
              <a:off x="6712672" y="12700"/>
              <a:ext cx="3388086" cy="2655027"/>
            </a:xfrm>
            <a:custGeom>
              <a:avLst/>
              <a:gdLst/>
              <a:ahLst/>
              <a:cxnLst/>
              <a:rect l="l" t="t" r="r" b="b"/>
              <a:pathLst>
                <a:path w="3388086" h="2655027">
                  <a:moveTo>
                    <a:pt x="3388085" y="0"/>
                  </a:moveTo>
                  <a:lnTo>
                    <a:pt x="0" y="0"/>
                  </a:lnTo>
                  <a:lnTo>
                    <a:pt x="0" y="2655027"/>
                  </a:lnTo>
                  <a:lnTo>
                    <a:pt x="3388085" y="2655027"/>
                  </a:lnTo>
                  <a:lnTo>
                    <a:pt x="3388085"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5" name="Freeform 5"/>
            <p:cNvSpPr/>
            <p:nvPr/>
          </p:nvSpPr>
          <p:spPr>
            <a:xfrm>
              <a:off x="3349986" y="0"/>
              <a:ext cx="3388086" cy="2655027"/>
            </a:xfrm>
            <a:custGeom>
              <a:avLst/>
              <a:gdLst/>
              <a:ahLst/>
              <a:cxnLst/>
              <a:rect l="l" t="t" r="r" b="b"/>
              <a:pathLst>
                <a:path w="3388086" h="2655027">
                  <a:moveTo>
                    <a:pt x="0" y="0"/>
                  </a:moveTo>
                  <a:lnTo>
                    <a:pt x="3388086" y="0"/>
                  </a:lnTo>
                  <a:lnTo>
                    <a:pt x="3388086" y="2655027"/>
                  </a:lnTo>
                  <a:lnTo>
                    <a:pt x="0" y="2655027"/>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6" name="Freeform 6"/>
            <p:cNvSpPr/>
            <p:nvPr/>
          </p:nvSpPr>
          <p:spPr>
            <a:xfrm flipH="1">
              <a:off x="0" y="0"/>
              <a:ext cx="3388086" cy="2655027"/>
            </a:xfrm>
            <a:custGeom>
              <a:avLst/>
              <a:gdLst/>
              <a:ahLst/>
              <a:cxnLst/>
              <a:rect l="l" t="t" r="r" b="b"/>
              <a:pathLst>
                <a:path w="3388086" h="2655027">
                  <a:moveTo>
                    <a:pt x="3388086" y="0"/>
                  </a:moveTo>
                  <a:lnTo>
                    <a:pt x="0" y="0"/>
                  </a:lnTo>
                  <a:lnTo>
                    <a:pt x="0" y="2655027"/>
                  </a:lnTo>
                  <a:lnTo>
                    <a:pt x="3388086" y="2655027"/>
                  </a:lnTo>
                  <a:lnTo>
                    <a:pt x="3388086" y="0"/>
                  </a:lnTo>
                  <a:close/>
                </a:path>
              </a:pathLst>
            </a:custGeom>
            <a:blipFill>
              <a:blip r:embed="rId2">
                <a:extLst>
                  <a:ext uri="{96DAC541-7B7A-43D3-8B79-37D633B846F1}">
                    <asvg:svgBlip xmlns="" xmlns:asvg="http://schemas.microsoft.com/office/drawing/2016/SVG/main" r:embed="rId3"/>
                  </a:ext>
                </a:extLst>
              </a:blip>
              <a:stretch>
                <a:fillRect/>
              </a:stretch>
            </a:blipFill>
          </p:spPr>
        </p:sp>
      </p:grpSp>
      <p:sp>
        <p:nvSpPr>
          <p:cNvPr id="7" name="TextBox 7"/>
          <p:cNvSpPr txBox="1"/>
          <p:nvPr/>
        </p:nvSpPr>
        <p:spPr>
          <a:xfrm>
            <a:off x="657590" y="4096766"/>
            <a:ext cx="16914035" cy="1502344"/>
          </a:xfrm>
          <a:prstGeom prst="rect">
            <a:avLst/>
          </a:prstGeom>
        </p:spPr>
        <p:txBody>
          <a:bodyPr lIns="0" tIns="0" rIns="0" bIns="0" rtlCol="0" anchor="t">
            <a:spAutoFit/>
          </a:bodyPr>
          <a:lstStyle/>
          <a:p>
            <a:pPr marL="649300" lvl="1" indent="-324650" algn="just">
              <a:lnSpc>
                <a:spcPts val="3157"/>
              </a:lnSpc>
              <a:buFont typeface="Arial"/>
              <a:buChar char="•"/>
            </a:pPr>
            <a:r>
              <a:rPr lang="en-US" sz="3007">
                <a:solidFill>
                  <a:srgbClr val="DFDFDF"/>
                </a:solidFill>
                <a:latin typeface="Codec Pro"/>
              </a:rPr>
              <a:t>Major Circuit Components Needed:</a:t>
            </a:r>
          </a:p>
          <a:p>
            <a:pPr algn="just">
              <a:lnSpc>
                <a:spcPts val="1057"/>
              </a:lnSpc>
            </a:pPr>
            <a:endParaRPr/>
          </a:p>
          <a:p>
            <a:pPr algn="l">
              <a:lnSpc>
                <a:spcPts val="2749"/>
              </a:lnSpc>
            </a:pPr>
            <a:r>
              <a:rPr lang="en-US" sz="2618">
                <a:solidFill>
                  <a:srgbClr val="DFDFDF"/>
                </a:solidFill>
                <a:latin typeface="Codec Pro"/>
              </a:rPr>
              <a:t>Voltage Pulse Generator, Voltage controlled Oscillator, Xor gates for switching, Opamp Comparators, Rectifiers , Voltage Divider</a:t>
            </a:r>
          </a:p>
          <a:p>
            <a:pPr algn="just">
              <a:lnSpc>
                <a:spcPts val="1804"/>
              </a:lnSpc>
            </a:pPr>
            <a:endParaRPr/>
          </a:p>
        </p:txBody>
      </p:sp>
      <p:sp>
        <p:nvSpPr>
          <p:cNvPr id="8" name="TextBox 8"/>
          <p:cNvSpPr txBox="1"/>
          <p:nvPr/>
        </p:nvSpPr>
        <p:spPr>
          <a:xfrm>
            <a:off x="1028700" y="2381067"/>
            <a:ext cx="16230600" cy="1519554"/>
          </a:xfrm>
          <a:prstGeom prst="rect">
            <a:avLst/>
          </a:prstGeom>
        </p:spPr>
        <p:txBody>
          <a:bodyPr lIns="0" tIns="0" rIns="0" bIns="0" rtlCol="0" anchor="t">
            <a:spAutoFit/>
          </a:bodyPr>
          <a:lstStyle/>
          <a:p>
            <a:pPr>
              <a:lnSpc>
                <a:spcPts val="3920"/>
              </a:lnSpc>
            </a:pPr>
            <a:r>
              <a:rPr lang="en-US" sz="2800">
                <a:solidFill>
                  <a:srgbClr val="FFFFFF"/>
                </a:solidFill>
                <a:latin typeface="Codec Pro"/>
              </a:rPr>
              <a:t>The implementation of Frequency Shift Keying (FSK) modulation and demodulation using Multisim, unraveling the intricacies of signal transmission through the modulation and demodulation processes.</a:t>
            </a:r>
          </a:p>
        </p:txBody>
      </p:sp>
      <p:sp>
        <p:nvSpPr>
          <p:cNvPr id="9" name="TextBox 9"/>
          <p:cNvSpPr txBox="1"/>
          <p:nvPr/>
        </p:nvSpPr>
        <p:spPr>
          <a:xfrm>
            <a:off x="577303" y="5922961"/>
            <a:ext cx="16681997" cy="1800525"/>
          </a:xfrm>
          <a:prstGeom prst="rect">
            <a:avLst/>
          </a:prstGeom>
        </p:spPr>
        <p:txBody>
          <a:bodyPr lIns="0" tIns="0" rIns="0" bIns="0" rtlCol="0" anchor="t">
            <a:spAutoFit/>
          </a:bodyPr>
          <a:lstStyle/>
          <a:p>
            <a:pPr marL="734808" lvl="1" indent="-367404" algn="just">
              <a:lnSpc>
                <a:spcPts val="3573"/>
              </a:lnSpc>
              <a:buFont typeface="Arial"/>
              <a:buChar char="•"/>
            </a:pPr>
            <a:r>
              <a:rPr lang="en-US" sz="3403">
                <a:solidFill>
                  <a:srgbClr val="DFDFDF"/>
                </a:solidFill>
                <a:latin typeface="Codec Pro Bold"/>
              </a:rPr>
              <a:t>Modulating Circuit </a:t>
            </a:r>
          </a:p>
          <a:p>
            <a:pPr algn="just">
              <a:lnSpc>
                <a:spcPts val="1165"/>
              </a:lnSpc>
            </a:pPr>
            <a:endParaRPr/>
          </a:p>
          <a:p>
            <a:pPr algn="just">
              <a:lnSpc>
                <a:spcPts val="3179"/>
              </a:lnSpc>
            </a:pPr>
            <a:r>
              <a:rPr lang="en-US" sz="3028">
                <a:solidFill>
                  <a:srgbClr val="DFDFDF"/>
                </a:solidFill>
                <a:latin typeface="Codec Pro"/>
              </a:rPr>
              <a:t>Starting with a comparator to get pulse for modulation. Further there’s ciruitry for including the signals to be modulated and amplified.</a:t>
            </a:r>
          </a:p>
          <a:p>
            <a:pPr algn="just">
              <a:lnSpc>
                <a:spcPts val="2759"/>
              </a:lnSpc>
            </a:pPr>
            <a:endParaRPr/>
          </a:p>
        </p:txBody>
      </p:sp>
      <p:sp>
        <p:nvSpPr>
          <p:cNvPr id="10" name="TextBox 10"/>
          <p:cNvSpPr txBox="1"/>
          <p:nvPr/>
        </p:nvSpPr>
        <p:spPr>
          <a:xfrm>
            <a:off x="577303" y="7713961"/>
            <a:ext cx="16897142" cy="2191050"/>
          </a:xfrm>
          <a:prstGeom prst="rect">
            <a:avLst/>
          </a:prstGeom>
        </p:spPr>
        <p:txBody>
          <a:bodyPr lIns="0" tIns="0" rIns="0" bIns="0" rtlCol="0" anchor="t">
            <a:spAutoFit/>
          </a:bodyPr>
          <a:lstStyle/>
          <a:p>
            <a:pPr marL="734808" lvl="1" indent="-367404" algn="just">
              <a:lnSpc>
                <a:spcPts val="3573"/>
              </a:lnSpc>
              <a:buFont typeface="Arial"/>
              <a:buChar char="•"/>
            </a:pPr>
            <a:r>
              <a:rPr lang="en-US" sz="3403">
                <a:solidFill>
                  <a:srgbClr val="DFDFDF"/>
                </a:solidFill>
                <a:latin typeface="Codec Pro Bold"/>
              </a:rPr>
              <a:t>Demodulating Circuit </a:t>
            </a:r>
          </a:p>
          <a:p>
            <a:pPr algn="just">
              <a:lnSpc>
                <a:spcPts val="1060"/>
              </a:lnSpc>
            </a:pPr>
            <a:endParaRPr/>
          </a:p>
          <a:p>
            <a:pPr algn="just">
              <a:lnSpc>
                <a:spcPts val="3179"/>
              </a:lnSpc>
            </a:pPr>
            <a:r>
              <a:rPr lang="en-US" sz="3028">
                <a:solidFill>
                  <a:srgbClr val="DFDFDF"/>
                </a:solidFill>
                <a:latin typeface="Codec Pro"/>
              </a:rPr>
              <a:t>The output modulated wave is now fed to rectifiers further passed through peak detecting capacitive filters and then multiplied by the constant to have initial meassage wave.</a:t>
            </a:r>
          </a:p>
          <a:p>
            <a:pPr algn="just">
              <a:lnSpc>
                <a:spcPts val="2759"/>
              </a:lnSpc>
            </a:pP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TotalTime>
  <Words>1348</Words>
  <Application>Microsoft Office PowerPoint</Application>
  <PresentationFormat>Custom</PresentationFormat>
  <Paragraphs>182</Paragraphs>
  <Slides>17</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Codec Pro Bold</vt:lpstr>
      <vt:lpstr>Codec Pro</vt:lpstr>
      <vt:lpstr>Calibri</vt:lpstr>
      <vt:lpstr>Canva Sans</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EE307 Project</dc:title>
  <cp:lastModifiedBy>Ritika Dhaker</cp:lastModifiedBy>
  <cp:revision>7</cp:revision>
  <dcterms:created xsi:type="dcterms:W3CDTF">2006-08-16T00:00:00Z</dcterms:created>
  <dcterms:modified xsi:type="dcterms:W3CDTF">2023-11-27T12:48:20Z</dcterms:modified>
  <dc:identifier>DAF0QbOeZrs</dc:identifier>
</cp:coreProperties>
</file>

<file path=docProps/thumbnail.jpeg>
</file>